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2" r:id="rId14"/>
    <p:sldId id="306" r:id="rId15"/>
    <p:sldId id="307" r:id="rId16"/>
    <p:sldId id="308" r:id="rId17"/>
    <p:sldId id="309" r:id="rId18"/>
    <p:sldId id="310" r:id="rId19"/>
    <p:sldId id="300" r:id="rId20"/>
    <p:sldId id="301" r:id="rId21"/>
    <p:sldId id="302" r:id="rId22"/>
    <p:sldId id="303" r:id="rId23"/>
    <p:sldId id="304" r:id="rId24"/>
    <p:sldId id="305" r:id="rId25"/>
    <p:sldId id="276" r:id="rId26"/>
    <p:sldId id="277" r:id="rId27"/>
    <p:sldId id="278" r:id="rId28"/>
    <p:sldId id="296" r:id="rId29"/>
    <p:sldId id="279" r:id="rId30"/>
    <p:sldId id="297" r:id="rId31"/>
    <p:sldId id="298" r:id="rId32"/>
    <p:sldId id="299" r:id="rId33"/>
    <p:sldId id="282" r:id="rId34"/>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9">
          <p15:clr>
            <a:srgbClr val="A4A3A4"/>
          </p15:clr>
        </p15:guide>
        <p15:guide id="2" pos="38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7" d="100"/>
          <a:sy n="87" d="100"/>
        </p:scale>
        <p:origin x="480" y="77"/>
      </p:cViewPr>
      <p:guideLst>
        <p:guide orient="horz" pos="2129"/>
        <p:guide pos="3817"/>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2019/11/15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11" name="矩形 10"/>
          <p:cNvSpPr/>
          <p:nvPr userDrawn="1"/>
        </p:nvSpPr>
        <p:spPr>
          <a:xfrm>
            <a:off x="8801478" y="6450175"/>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模板下载：</a:t>
            </a:r>
            <a:r>
              <a:rPr kumimoji="0" lang="en-US" altLang="zh-CN" sz="100" b="0" i="0" u="none" strike="noStrike" kern="0" cap="none" spc="0" normalizeH="0" baseline="0" noProof="0" dirty="0" smtClean="0">
                <a:ln>
                  <a:noFill/>
                </a:ln>
                <a:solidFill>
                  <a:prstClr val="white"/>
                </a:solidFill>
                <a:effectLst/>
                <a:uLnTx/>
                <a:uFillTx/>
              </a:rPr>
              <a:t>www.1ppt.com/moban/     </a:t>
            </a:r>
            <a:r>
              <a:rPr kumimoji="0" lang="zh-CN" altLang="en-US" sz="100" b="0" i="0" u="none" strike="noStrike" kern="0" cap="none" spc="0" normalizeH="0" baseline="0" noProof="0" dirty="0" smtClean="0">
                <a:ln>
                  <a:noFill/>
                </a:ln>
                <a:solidFill>
                  <a:prstClr val="white"/>
                </a:solidFill>
                <a:effectLst/>
                <a:uLnTx/>
                <a:uFillTx/>
              </a:rPr>
              <a:t>行业</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节日</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www.1ppt.com/jieri/           PPT</a:t>
            </a:r>
            <a:r>
              <a:rPr kumimoji="0" lang="zh-CN" altLang="en-US" sz="100" b="0" i="0" u="none" strike="noStrike" kern="0" cap="none" spc="0" normalizeH="0" baseline="0" noProof="0" dirty="0" smtClean="0">
                <a:ln>
                  <a:noFill/>
                </a:ln>
                <a:solidFill>
                  <a:prstClr val="white"/>
                </a:solidFill>
                <a:effectLst/>
                <a:uLnTx/>
                <a:uFillTx/>
              </a:rPr>
              <a:t>素材下载：</a:t>
            </a:r>
            <a:r>
              <a:rPr kumimoji="0" lang="en-US" altLang="zh-CN" sz="100" b="0" i="0" u="none" strike="noStrike" kern="0" cap="none" spc="0" normalizeH="0" baseline="0" noProof="0" dirty="0" smtClean="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背景图片：</a:t>
            </a:r>
            <a:r>
              <a:rPr kumimoji="0" lang="en-US" altLang="zh-CN" sz="100" b="0" i="0" u="none" strike="noStrike" kern="0" cap="none" spc="0" normalizeH="0" baseline="0" noProof="0" dirty="0" smtClean="0">
                <a:ln>
                  <a:noFill/>
                </a:ln>
                <a:solidFill>
                  <a:prstClr val="white"/>
                </a:solidFill>
                <a:effectLst/>
                <a:uLnTx/>
                <a:uFillTx/>
              </a:rPr>
              <a:t>www.1ppt.com/beijing/      PPT</a:t>
            </a:r>
            <a:r>
              <a:rPr kumimoji="0" lang="zh-CN" altLang="en-US" sz="100" b="0" i="0" u="none" strike="noStrike" kern="0" cap="none" spc="0" normalizeH="0" baseline="0" noProof="0" dirty="0" smtClean="0">
                <a:ln>
                  <a:noFill/>
                </a:ln>
                <a:solidFill>
                  <a:prstClr val="white"/>
                </a:solidFill>
                <a:effectLst/>
                <a:uLnTx/>
                <a:uFillTx/>
              </a:rPr>
              <a:t>图表下载：</a:t>
            </a:r>
            <a:r>
              <a:rPr kumimoji="0" lang="en-US" altLang="zh-CN" sz="100" b="0" i="0" u="none" strike="noStrike" kern="0" cap="none" spc="0" normalizeH="0" baseline="0" noProof="0" dirty="0" smtClean="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优秀</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下载：</a:t>
            </a:r>
            <a:r>
              <a:rPr kumimoji="0" lang="en-US" altLang="zh-CN" sz="100" b="0" i="0" u="none" strike="noStrike" kern="0" cap="none" spc="0" normalizeH="0" baseline="0" noProof="0" dirty="0" smtClean="0">
                <a:ln>
                  <a:noFill/>
                </a:ln>
                <a:solidFill>
                  <a:prstClr val="white"/>
                </a:solidFill>
                <a:effectLst/>
                <a:uLnTx/>
                <a:uFillTx/>
              </a:rPr>
              <a:t>www.1ppt.com/xiazai/        PPT</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Word</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www.1ppt.com/word/              Excel</a:t>
            </a:r>
            <a:r>
              <a:rPr kumimoji="0" lang="zh-CN" altLang="en-US" sz="100" b="0" i="0" u="none" strike="noStrike" kern="0" cap="none" spc="0" normalizeH="0" baseline="0" noProof="0" dirty="0" smtClean="0">
                <a:ln>
                  <a:noFill/>
                </a:ln>
                <a:solidFill>
                  <a:prstClr val="white"/>
                </a:solidFill>
                <a:effectLst/>
                <a:uLnTx/>
                <a:uFillTx/>
              </a:rPr>
              <a:t>教程：</a:t>
            </a:r>
            <a:r>
              <a:rPr kumimoji="0" lang="en-US" altLang="zh-CN" sz="100" b="0" i="0" u="none" strike="noStrike" kern="0" cap="none" spc="0" normalizeH="0" baseline="0" noProof="0" dirty="0" smtClean="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资料下载：</a:t>
            </a:r>
            <a:r>
              <a:rPr kumimoji="0" lang="en-US" altLang="zh-CN" sz="100" b="0" i="0" u="none" strike="noStrike" kern="0" cap="none" spc="0" normalizeH="0" baseline="0" noProof="0" dirty="0" smtClean="0">
                <a:ln>
                  <a:noFill/>
                </a:ln>
                <a:solidFill>
                  <a:prstClr val="white"/>
                </a:solidFill>
                <a:effectLst/>
                <a:uLnTx/>
                <a:uFillTx/>
              </a:rPr>
              <a:t>www.1ppt.com/ziliao/                PPT</a:t>
            </a:r>
            <a:r>
              <a:rPr kumimoji="0" lang="zh-CN" altLang="en-US" sz="100" b="0" i="0" u="none" strike="noStrike" kern="0" cap="none" spc="0" normalizeH="0" baseline="0" noProof="0" dirty="0" smtClean="0">
                <a:ln>
                  <a:noFill/>
                </a:ln>
                <a:solidFill>
                  <a:prstClr val="white"/>
                </a:solidFill>
                <a:effectLst/>
                <a:uLnTx/>
                <a:uFillTx/>
              </a:rPr>
              <a:t>课件下载：</a:t>
            </a:r>
            <a:r>
              <a:rPr kumimoji="0" lang="en-US" altLang="zh-CN" sz="100" b="0" i="0" u="none" strike="noStrike" kern="0" cap="none" spc="0" normalizeH="0" baseline="0" noProof="0" dirty="0" smtClean="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范文下载：</a:t>
            </a:r>
            <a:r>
              <a:rPr kumimoji="0" lang="en-US" altLang="zh-CN" sz="100" b="0" i="0" u="none" strike="noStrike" kern="0" cap="none" spc="0" normalizeH="0" baseline="0" noProof="0" dirty="0" smtClean="0">
                <a:ln>
                  <a:noFill/>
                </a:ln>
                <a:solidFill>
                  <a:prstClr val="white"/>
                </a:solidFill>
                <a:effectLst/>
                <a:uLnTx/>
                <a:uFillTx/>
              </a:rPr>
              <a:t>www.1ppt.com/fanwen/             </a:t>
            </a:r>
            <a:r>
              <a:rPr kumimoji="0" lang="zh-CN" altLang="en-US" sz="100" b="0" i="0" u="none" strike="noStrike" kern="0" cap="none" spc="0" normalizeH="0" baseline="0" noProof="0" dirty="0" smtClean="0">
                <a:ln>
                  <a:noFill/>
                </a:ln>
                <a:solidFill>
                  <a:prstClr val="white"/>
                </a:solidFill>
                <a:effectLst/>
                <a:uLnTx/>
                <a:uFillTx/>
              </a:rPr>
              <a:t>试卷下载：</a:t>
            </a:r>
            <a:r>
              <a:rPr kumimoji="0" lang="en-US" altLang="zh-CN" sz="100" b="0" i="0" u="none" strike="noStrike" kern="0" cap="none" spc="0" normalizeH="0" baseline="0" noProof="0" dirty="0" smtClean="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教案下载：</a:t>
            </a:r>
            <a:r>
              <a:rPr kumimoji="0" lang="en-US" altLang="zh-CN" sz="100" b="0" i="0" u="none" strike="noStrike" kern="0" cap="none" spc="0" normalizeH="0" baseline="0" noProof="0" dirty="0" smtClean="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字体下载：</a:t>
            </a:r>
            <a:r>
              <a:rPr kumimoji="0" lang="en-US" altLang="zh-CN" sz="100" b="0" i="0" u="none" strike="noStrike" kern="0" cap="none" spc="0" normalizeH="0" baseline="0" noProof="0" dirty="0" smtClean="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 </a:t>
            </a:r>
            <a:endParaRPr kumimoji="0" lang="zh-CN" altLang="en-US" sz="100" b="0" i="0" u="none" strike="noStrike" kern="0" cap="none" spc="0" normalizeH="0" baseline="0" noProof="0" dirty="0" smtClean="0">
              <a:ln>
                <a:noFill/>
              </a:ln>
              <a:solidFill>
                <a:prstClr val="white"/>
              </a:solidFill>
              <a:effectLst/>
              <a:uLnTx/>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2019/11/15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cstate="screen"/>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2019/11/15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e5f5811aab5673afcaa99032383457"/>
          <p:cNvPicPr>
            <a:picLocks noChangeAspect="1"/>
          </p:cNvPicPr>
          <p:nvPr/>
        </p:nvPicPr>
        <p:blipFill>
          <a:blip r:embed="rId2" cstate="screen"/>
          <a:stretch>
            <a:fillRect/>
          </a:stretch>
        </p:blipFill>
        <p:spPr>
          <a:xfrm>
            <a:off x="6031865" y="728345"/>
            <a:ext cx="5365750" cy="5401310"/>
          </a:xfrm>
          <a:prstGeom prst="rect">
            <a:avLst/>
          </a:prstGeom>
        </p:spPr>
      </p:pic>
      <p:sp>
        <p:nvSpPr>
          <p:cNvPr id="21" name="矩形 259"/>
          <p:cNvSpPr>
            <a:spLocks noChangeArrowheads="1"/>
          </p:cNvSpPr>
          <p:nvPr/>
        </p:nvSpPr>
        <p:spPr bwMode="auto">
          <a:xfrm>
            <a:off x="762000" y="3731260"/>
            <a:ext cx="487680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94" tIns="43347" rIns="86694" bIns="4334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zh-CN" altLang="en-US" sz="6000" b="1" cap="all" dirty="0">
                <a:solidFill>
                  <a:srgbClr val="0070C0"/>
                </a:solidFill>
                <a:effectLst>
                  <a:outerShdw blurRad="38100" dist="38100" dir="2700000" algn="tl">
                    <a:srgbClr val="000000">
                      <a:alpha val="43137"/>
                    </a:srgbClr>
                  </a:outerShdw>
                </a:effectLst>
                <a:cs typeface="Arial" panose="020B0604020202020204" pitchFamily="34" charset="0"/>
              </a:rPr>
              <a:t>团队冲刺答辩</a:t>
            </a:r>
          </a:p>
        </p:txBody>
      </p:sp>
      <p:cxnSp>
        <p:nvCxnSpPr>
          <p:cNvPr id="20" name="直接连接符 19"/>
          <p:cNvCxnSpPr/>
          <p:nvPr/>
        </p:nvCxnSpPr>
        <p:spPr>
          <a:xfrm flipV="1">
            <a:off x="762000" y="4737100"/>
            <a:ext cx="4752340" cy="38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pic>
        <p:nvPicPr>
          <p:cNvPr id="5" name="图片 1" descr="68747470733a2f2f696d616765732e636e626c6f67732e636f6d2f636e626c6f67735f636f6d2f68756e7465722d67726f75702f313537363138342f6f5f63343731336634343963636363386436363731323563383539326135353066642e6a7067"/>
          <p:cNvPicPr>
            <a:picLocks noChangeAspect="1"/>
          </p:cNvPicPr>
          <p:nvPr/>
        </p:nvPicPr>
        <p:blipFill>
          <a:blip r:embed="rId3"/>
          <a:stretch>
            <a:fillRect/>
          </a:stretch>
        </p:blipFill>
        <p:spPr>
          <a:xfrm>
            <a:off x="69215" y="35560"/>
            <a:ext cx="1833245" cy="1849120"/>
          </a:xfrm>
          <a:prstGeom prst="rect">
            <a:avLst/>
          </a:prstGeom>
        </p:spPr>
      </p:pic>
    </p:spTree>
  </p:cSld>
  <p:clrMapOvr>
    <a:masterClrMapping/>
  </p:clrMapOvr>
  <p:transition advTm="7675">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31687" y="5625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a:solidFill>
                  <a:schemeClr val="tx1">
                    <a:lumMod val="65000"/>
                    <a:lumOff val="35000"/>
                  </a:schemeClr>
                </a:solidFill>
                <a:latin typeface="微软雅黑" panose="020B0503020204020204" charset="-122"/>
                <a:ea typeface="微软雅黑" panose="020B0503020204020204" charset="-122"/>
              </a:rPr>
              <a:t>项目的实际架构</a:t>
            </a:r>
          </a:p>
        </p:txBody>
      </p:sp>
      <p:sp>
        <p:nvSpPr>
          <p:cNvPr id="39" name="任意多边形 38"/>
          <p:cNvSpPr/>
          <p:nvPr/>
        </p:nvSpPr>
        <p:spPr>
          <a:xfrm>
            <a:off x="4466686" y="2340810"/>
            <a:ext cx="7725314" cy="3756815"/>
          </a:xfrm>
          <a:custGeom>
            <a:avLst/>
            <a:gdLst>
              <a:gd name="connsiteX0" fmla="*/ 2463210 w 7725314"/>
              <a:gd name="connsiteY0" fmla="*/ 0 h 2525643"/>
              <a:gd name="connsiteX1" fmla="*/ 7725314 w 7725314"/>
              <a:gd name="connsiteY1" fmla="*/ 0 h 2525643"/>
              <a:gd name="connsiteX2" fmla="*/ 7725314 w 7725314"/>
              <a:gd name="connsiteY2" fmla="*/ 2525643 h 2525643"/>
              <a:gd name="connsiteX3" fmla="*/ 0 w 7725314"/>
              <a:gd name="connsiteY3" fmla="*/ 2525643 h 2525643"/>
              <a:gd name="connsiteX4" fmla="*/ 2463210 w 7725314"/>
              <a:gd name="connsiteY4" fmla="*/ 0 h 252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5314" h="2525643">
                <a:moveTo>
                  <a:pt x="2463210" y="0"/>
                </a:moveTo>
                <a:lnTo>
                  <a:pt x="7725314" y="0"/>
                </a:lnTo>
                <a:lnTo>
                  <a:pt x="7725314" y="2525643"/>
                </a:lnTo>
                <a:lnTo>
                  <a:pt x="0" y="2525643"/>
                </a:lnTo>
                <a:lnTo>
                  <a:pt x="2463210" y="0"/>
                </a:lnTo>
                <a:close/>
              </a:path>
            </a:pathLst>
          </a:cu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0" name="直接连接符 39"/>
          <p:cNvCxnSpPr/>
          <p:nvPr/>
        </p:nvCxnSpPr>
        <p:spPr>
          <a:xfrm flipH="1">
            <a:off x="4670206" y="1122902"/>
            <a:ext cx="2662037" cy="3954474"/>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41" name="直接连接符 40"/>
          <p:cNvCxnSpPr/>
          <p:nvPr/>
        </p:nvCxnSpPr>
        <p:spPr>
          <a:xfrm flipH="1">
            <a:off x="4083485" y="3585479"/>
            <a:ext cx="1840070" cy="2701072"/>
          </a:xfrm>
          <a:prstGeom prst="line">
            <a:avLst/>
          </a:prstGeom>
          <a:ln w="38100">
            <a:solidFill>
              <a:srgbClr val="3A3A3A"/>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6306756" y="3222427"/>
            <a:ext cx="5886098" cy="2245360"/>
          </a:xfrm>
          <a:prstGeom prst="rect">
            <a:avLst/>
          </a:prstGeom>
          <a:noFill/>
        </p:spPr>
        <p:txBody>
          <a:bodyPr wrap="square" rtlCol="0">
            <a:spAutoFit/>
          </a:bodyPr>
          <a:lstStyle/>
          <a:p>
            <a:pPr marL="342900" indent="-342900">
              <a:buFont typeface="Wingdings" panose="05000000000000000000" pitchFamily="2" charset="2"/>
              <a:buChar char="Ø"/>
            </a:pPr>
            <a:r>
              <a:rPr lang="zh-CN" altLang="zh-CN" sz="2400" b="1" dirty="0">
                <a:solidFill>
                  <a:schemeClr val="bg1"/>
                </a:solidFill>
                <a:latin typeface="幼圆" panose="02010509060101010101" pitchFamily="49" charset="-122"/>
                <a:ea typeface="幼圆" panose="02010509060101010101" pitchFamily="49" charset="-122"/>
              </a:rPr>
              <a:t>运行环境：</a:t>
            </a:r>
            <a:r>
              <a:rPr lang="en-US" altLang="zh-CN" sz="2400" b="1" dirty="0">
                <a:solidFill>
                  <a:schemeClr val="bg1"/>
                </a:solidFill>
                <a:latin typeface="幼圆" panose="02010509060101010101" pitchFamily="49" charset="-122"/>
                <a:ea typeface="幼圆" panose="02010509060101010101" pitchFamily="49" charset="-122"/>
              </a:rPr>
              <a:t>Google Chrome</a:t>
            </a:r>
            <a:endParaRPr lang="zh-CN" altLang="zh-CN" sz="2400" b="1" dirty="0">
              <a:solidFill>
                <a:schemeClr val="bg1"/>
              </a:solidFill>
              <a:latin typeface="幼圆" panose="02010509060101010101" pitchFamily="49" charset="-122"/>
              <a:ea typeface="幼圆" panose="02010509060101010101" pitchFamily="49" charset="-122"/>
            </a:endParaRPr>
          </a:p>
          <a:p>
            <a:pPr marL="342900" indent="-342900">
              <a:buFont typeface="Wingdings" panose="05000000000000000000" pitchFamily="2" charset="2"/>
              <a:buChar char="Ø"/>
            </a:pPr>
            <a:r>
              <a:rPr lang="zh-CN" altLang="zh-CN" sz="2400" b="1" dirty="0">
                <a:solidFill>
                  <a:schemeClr val="bg1"/>
                </a:solidFill>
                <a:latin typeface="幼圆" panose="02010509060101010101" pitchFamily="49" charset="-122"/>
                <a:ea typeface="幼圆" panose="02010509060101010101" pitchFamily="49" charset="-122"/>
              </a:rPr>
              <a:t>开发语言：</a:t>
            </a:r>
            <a:r>
              <a:rPr lang="en-US" altLang="zh-CN" sz="2400" b="1" dirty="0">
                <a:solidFill>
                  <a:schemeClr val="bg1"/>
                </a:solidFill>
                <a:latin typeface="幼圆" panose="02010509060101010101" pitchFamily="49" charset="-122"/>
                <a:ea typeface="幼圆" panose="02010509060101010101" pitchFamily="49" charset="-122"/>
              </a:rPr>
              <a:t>JavaScript,HTML</a:t>
            </a:r>
            <a:endParaRPr lang="zh-CN" altLang="zh-CN" sz="2400" b="1" dirty="0">
              <a:solidFill>
                <a:schemeClr val="bg1"/>
              </a:solidFill>
              <a:latin typeface="幼圆" panose="02010509060101010101" pitchFamily="49" charset="-122"/>
              <a:ea typeface="幼圆" panose="02010509060101010101" pitchFamily="49" charset="-122"/>
            </a:endParaRPr>
          </a:p>
          <a:p>
            <a:pPr marL="342900" indent="-342900">
              <a:buFont typeface="Wingdings" panose="05000000000000000000" pitchFamily="2" charset="2"/>
              <a:buChar char="Ø"/>
            </a:pPr>
            <a:r>
              <a:rPr lang="zh-CN" altLang="zh-CN" sz="2400" b="1" dirty="0">
                <a:solidFill>
                  <a:schemeClr val="bg1"/>
                </a:solidFill>
                <a:latin typeface="幼圆" panose="02010509060101010101" pitchFamily="49" charset="-122"/>
                <a:ea typeface="幼圆" panose="02010509060101010101" pitchFamily="49" charset="-122"/>
              </a:rPr>
              <a:t>开发工具：</a:t>
            </a:r>
            <a:r>
              <a:rPr lang="en-US" altLang="zh-CN" sz="2400" b="1" dirty="0">
                <a:solidFill>
                  <a:schemeClr val="bg1"/>
                </a:solidFill>
                <a:latin typeface="幼圆" panose="02010509060101010101" pitchFamily="49" charset="-122"/>
                <a:ea typeface="幼圆" panose="02010509060101010101" pitchFamily="49" charset="-122"/>
              </a:rPr>
              <a:t>Visual Studio Code / WebStorm</a:t>
            </a:r>
            <a:endParaRPr lang="zh-CN" altLang="zh-CN" sz="2400" b="1" dirty="0">
              <a:solidFill>
                <a:schemeClr val="bg1"/>
              </a:solidFill>
              <a:latin typeface="幼圆" panose="02010509060101010101" pitchFamily="49" charset="-122"/>
              <a:ea typeface="幼圆" panose="02010509060101010101" pitchFamily="49" charset="-122"/>
            </a:endParaRPr>
          </a:p>
          <a:p>
            <a:pPr marL="342900" indent="-342900">
              <a:buFont typeface="Wingdings" panose="05000000000000000000" pitchFamily="2" charset="2"/>
              <a:buChar char="Ø"/>
            </a:pPr>
            <a:r>
              <a:rPr lang="zh-CN" altLang="en-US" sz="2400" b="1" dirty="0">
                <a:solidFill>
                  <a:schemeClr val="bg1"/>
                </a:solidFill>
                <a:latin typeface="幼圆" panose="02010509060101010101" pitchFamily="49" charset="-122"/>
                <a:ea typeface="幼圆" panose="02010509060101010101" pitchFamily="49" charset="-122"/>
              </a:rPr>
              <a:t>前端</a:t>
            </a:r>
            <a:r>
              <a:rPr lang="zh-CN" altLang="zh-CN" sz="2400" b="1" dirty="0">
                <a:solidFill>
                  <a:schemeClr val="bg1"/>
                </a:solidFill>
                <a:latin typeface="幼圆" panose="02010509060101010101" pitchFamily="49" charset="-122"/>
                <a:ea typeface="幼圆" panose="02010509060101010101" pitchFamily="49" charset="-122"/>
              </a:rPr>
              <a:t>框架：</a:t>
            </a:r>
            <a:r>
              <a:rPr lang="en-US" altLang="zh-CN" sz="2400" b="1" dirty="0">
                <a:solidFill>
                  <a:schemeClr val="bg1"/>
                </a:solidFill>
                <a:latin typeface="幼圆" panose="02010509060101010101" pitchFamily="49" charset="-122"/>
                <a:ea typeface="幼圆" panose="02010509060101010101" pitchFamily="49" charset="-122"/>
              </a:rPr>
              <a:t>BootStrap</a:t>
            </a:r>
            <a:endParaRPr lang="zh-CN" altLang="zh-CN" sz="2400" b="1" dirty="0">
              <a:solidFill>
                <a:schemeClr val="bg1"/>
              </a:solidFill>
              <a:latin typeface="幼圆" panose="02010509060101010101" pitchFamily="49" charset="-122"/>
              <a:ea typeface="幼圆" panose="02010509060101010101" pitchFamily="49" charset="-122"/>
            </a:endParaRPr>
          </a:p>
          <a:p>
            <a:pPr marL="342900" indent="-342900">
              <a:buFont typeface="Wingdings" panose="05000000000000000000" pitchFamily="2" charset="2"/>
              <a:buChar char="Ø"/>
            </a:pPr>
            <a:endParaRPr lang="en-US" altLang="zh-CN" sz="2000" dirty="0">
              <a:solidFill>
                <a:schemeClr val="bg1"/>
              </a:solidFill>
              <a:latin typeface="幼圆" panose="02010509060101010101" pitchFamily="49" charset="-122"/>
              <a:ea typeface="幼圆" panose="02010509060101010101" pitchFamily="49" charset="-122"/>
            </a:endParaRPr>
          </a:p>
        </p:txBody>
      </p:sp>
      <p:sp>
        <p:nvSpPr>
          <p:cNvPr id="43" name="文本框 42"/>
          <p:cNvSpPr txBox="1"/>
          <p:nvPr/>
        </p:nvSpPr>
        <p:spPr>
          <a:xfrm>
            <a:off x="7236260" y="2484002"/>
            <a:ext cx="1723549" cy="707886"/>
          </a:xfrm>
          <a:prstGeom prst="rect">
            <a:avLst/>
          </a:prstGeom>
          <a:noFill/>
        </p:spPr>
        <p:txBody>
          <a:bodyPr wrap="none" rtlCol="0">
            <a:spAutoFit/>
          </a:bodyPr>
          <a:lstStyle/>
          <a:p>
            <a:r>
              <a:rPr lang="zh-CN" altLang="en-US" sz="4000" b="1" dirty="0">
                <a:solidFill>
                  <a:schemeClr val="bg1"/>
                </a:solidFill>
              </a:rPr>
              <a:t>浏览器</a:t>
            </a:r>
          </a:p>
        </p:txBody>
      </p:sp>
      <p:sp>
        <p:nvSpPr>
          <p:cNvPr id="49" name="任意多边形 48"/>
          <p:cNvSpPr/>
          <p:nvPr/>
        </p:nvSpPr>
        <p:spPr>
          <a:xfrm>
            <a:off x="0" y="1479188"/>
            <a:ext cx="6947046" cy="3598238"/>
          </a:xfrm>
          <a:custGeom>
            <a:avLst/>
            <a:gdLst>
              <a:gd name="connsiteX0" fmla="*/ 0 w 6929896"/>
              <a:gd name="connsiteY0" fmla="*/ 0 h 2525643"/>
              <a:gd name="connsiteX1" fmla="*/ 6929896 w 6929896"/>
              <a:gd name="connsiteY1" fmla="*/ 0 h 2525643"/>
              <a:gd name="connsiteX2" fmla="*/ 4466686 w 6929896"/>
              <a:gd name="connsiteY2" fmla="*/ 2525643 h 2525643"/>
              <a:gd name="connsiteX3" fmla="*/ 0 w 6929896"/>
              <a:gd name="connsiteY3" fmla="*/ 2525643 h 2525643"/>
              <a:gd name="connsiteX4" fmla="*/ 0 w 6929896"/>
              <a:gd name="connsiteY4" fmla="*/ 0 h 252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9896" h="2525643">
                <a:moveTo>
                  <a:pt x="0" y="0"/>
                </a:moveTo>
                <a:lnTo>
                  <a:pt x="6929896" y="0"/>
                </a:lnTo>
                <a:lnTo>
                  <a:pt x="4466686" y="2525643"/>
                </a:lnTo>
                <a:lnTo>
                  <a:pt x="0" y="2525643"/>
                </a:lnTo>
                <a:lnTo>
                  <a:pt x="0" y="0"/>
                </a:lnTo>
                <a:close/>
              </a:path>
            </a:pathLst>
          </a:custGeom>
          <a:solidFill>
            <a:srgbClr val="44BD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4" name="文本框 43"/>
          <p:cNvSpPr txBox="1"/>
          <p:nvPr/>
        </p:nvSpPr>
        <p:spPr>
          <a:xfrm>
            <a:off x="229855" y="2484002"/>
            <a:ext cx="5764191" cy="1876425"/>
          </a:xfrm>
          <a:prstGeom prst="rect">
            <a:avLst/>
          </a:prstGeom>
          <a:noFill/>
        </p:spPr>
        <p:txBody>
          <a:bodyPr wrap="square" rtlCol="0">
            <a:spAutoFit/>
          </a:bodyPr>
          <a:lstStyle/>
          <a:p>
            <a:pPr marL="342900" indent="-342900" eaLnBrk="0" hangingPunct="0">
              <a:buFont typeface="Wingdings" panose="05000000000000000000" pitchFamily="2" charset="2"/>
              <a:buChar char="Ø"/>
              <a:defRPr/>
            </a:pPr>
            <a:r>
              <a:rPr lang="zh-CN" altLang="zh-CN" sz="2400" dirty="0">
                <a:solidFill>
                  <a:schemeClr val="bg1"/>
                </a:solidFill>
                <a:latin typeface="幼圆" panose="02010509060101010101" pitchFamily="49" charset="-122"/>
                <a:ea typeface="幼圆" panose="02010509060101010101" pitchFamily="49" charset="-122"/>
              </a:rPr>
              <a:t>操作系统：</a:t>
            </a:r>
            <a:r>
              <a:rPr lang="en-US" altLang="zh-CN" sz="2400" dirty="0">
                <a:solidFill>
                  <a:schemeClr val="bg1"/>
                </a:solidFill>
                <a:latin typeface="幼圆" panose="02010509060101010101" pitchFamily="49" charset="-122"/>
                <a:ea typeface="幼圆" panose="02010509060101010101" pitchFamily="49" charset="-122"/>
              </a:rPr>
              <a:t>Win10</a:t>
            </a:r>
            <a:endParaRPr lang="zh-CN" altLang="zh-CN" sz="2400" dirty="0">
              <a:solidFill>
                <a:schemeClr val="bg1"/>
              </a:solidFill>
              <a:latin typeface="幼圆" panose="02010509060101010101" pitchFamily="49" charset="-122"/>
              <a:ea typeface="幼圆" panose="02010509060101010101" pitchFamily="49" charset="-122"/>
            </a:endParaRPr>
          </a:p>
          <a:p>
            <a:pPr marL="342900" indent="-342900" eaLnBrk="0" hangingPunct="0">
              <a:buFont typeface="Wingdings" panose="05000000000000000000" pitchFamily="2" charset="2"/>
              <a:buChar char="Ø"/>
              <a:defRPr/>
            </a:pPr>
            <a:r>
              <a:rPr lang="zh-CN" altLang="en-US" sz="2400" dirty="0">
                <a:solidFill>
                  <a:schemeClr val="bg1"/>
                </a:solidFill>
                <a:latin typeface="幼圆" panose="02010509060101010101" pitchFamily="49" charset="-122"/>
                <a:ea typeface="幼圆" panose="02010509060101010101" pitchFamily="49" charset="-122"/>
              </a:rPr>
              <a:t>数据库</a:t>
            </a:r>
            <a:r>
              <a:rPr lang="zh-CN" altLang="zh-CN" sz="2400" dirty="0">
                <a:solidFill>
                  <a:schemeClr val="bg1"/>
                </a:solidFill>
                <a:latin typeface="幼圆" panose="02010509060101010101" pitchFamily="49" charset="-122"/>
                <a:ea typeface="幼圆" panose="02010509060101010101" pitchFamily="49" charset="-122"/>
              </a:rPr>
              <a:t>：</a:t>
            </a:r>
            <a:r>
              <a:rPr lang="en-US" altLang="zh-CN" sz="2400" dirty="0">
                <a:solidFill>
                  <a:schemeClr val="bg1"/>
                </a:solidFill>
                <a:latin typeface="幼圆" panose="02010509060101010101" pitchFamily="49" charset="-122"/>
                <a:ea typeface="幼圆" panose="02010509060101010101" pitchFamily="49" charset="-122"/>
              </a:rPr>
              <a:t>Microsoft SQL server 2012</a:t>
            </a:r>
          </a:p>
          <a:p>
            <a:pPr marL="342900" indent="-342900" eaLnBrk="0" hangingPunct="0">
              <a:buFont typeface="Wingdings" panose="05000000000000000000" pitchFamily="2" charset="2"/>
              <a:buChar char="Ø"/>
              <a:defRPr/>
            </a:pPr>
            <a:r>
              <a:rPr lang="zh-CN" altLang="en-US" sz="2400" dirty="0">
                <a:solidFill>
                  <a:schemeClr val="bg1"/>
                </a:solidFill>
                <a:latin typeface="幼圆" panose="02010509060101010101" pitchFamily="49" charset="-122"/>
                <a:ea typeface="幼圆" panose="02010509060101010101" pitchFamily="49" charset="-122"/>
              </a:rPr>
              <a:t>运行环境：</a:t>
            </a:r>
            <a:r>
              <a:rPr lang="en-US" altLang="zh-CN" sz="2400" dirty="0">
                <a:solidFill>
                  <a:schemeClr val="bg1"/>
                </a:solidFill>
                <a:latin typeface="幼圆" panose="02010509060101010101" pitchFamily="49" charset="-122"/>
                <a:ea typeface="幼圆" panose="02010509060101010101" pitchFamily="49" charset="-122"/>
              </a:rPr>
              <a:t>Java</a:t>
            </a:r>
            <a:r>
              <a:rPr lang="zh-CN" altLang="en-US" sz="2400" dirty="0">
                <a:solidFill>
                  <a:schemeClr val="bg1"/>
                </a:solidFill>
                <a:latin typeface="幼圆" panose="02010509060101010101" pitchFamily="49" charset="-122"/>
                <a:ea typeface="幼圆" panose="02010509060101010101" pitchFamily="49" charset="-122"/>
              </a:rPr>
              <a:t> </a:t>
            </a:r>
            <a:r>
              <a:rPr lang="en-US" altLang="zh-CN" sz="2400" dirty="0">
                <a:solidFill>
                  <a:schemeClr val="bg1"/>
                </a:solidFill>
                <a:latin typeface="幼圆" panose="02010509060101010101" pitchFamily="49" charset="-122"/>
                <a:ea typeface="幼圆" panose="02010509060101010101" pitchFamily="49" charset="-122"/>
              </a:rPr>
              <a:t>10</a:t>
            </a:r>
            <a:endParaRPr lang="zh-CN" altLang="zh-CN" sz="2400" dirty="0">
              <a:solidFill>
                <a:schemeClr val="bg1"/>
              </a:solidFill>
              <a:latin typeface="幼圆" panose="02010509060101010101" pitchFamily="49" charset="-122"/>
              <a:ea typeface="幼圆" panose="02010509060101010101" pitchFamily="49" charset="-122"/>
            </a:endParaRPr>
          </a:p>
          <a:p>
            <a:pPr marL="342900" indent="-342900" eaLnBrk="0" hangingPunct="0">
              <a:buFont typeface="Wingdings" panose="05000000000000000000" pitchFamily="2" charset="2"/>
              <a:buChar char="Ø"/>
              <a:defRPr/>
            </a:pPr>
            <a:r>
              <a:rPr lang="zh-CN" altLang="zh-CN" sz="2400" dirty="0">
                <a:solidFill>
                  <a:schemeClr val="bg1"/>
                </a:solidFill>
                <a:latin typeface="幼圆" panose="02010509060101010101" pitchFamily="49" charset="-122"/>
                <a:ea typeface="幼圆" panose="02010509060101010101" pitchFamily="49" charset="-122"/>
              </a:rPr>
              <a:t>开发工具：</a:t>
            </a:r>
            <a:r>
              <a:rPr lang="en-US" altLang="zh-CN" sz="2400" dirty="0" err="1">
                <a:solidFill>
                  <a:schemeClr val="bg1"/>
                </a:solidFill>
                <a:latin typeface="幼圆" panose="02010509060101010101" pitchFamily="49" charset="-122"/>
                <a:ea typeface="幼圆" panose="02010509060101010101" pitchFamily="49" charset="-122"/>
              </a:rPr>
              <a:t>Intellij</a:t>
            </a:r>
            <a:r>
              <a:rPr lang="en-US" altLang="zh-CN" sz="2400" dirty="0">
                <a:solidFill>
                  <a:schemeClr val="bg1"/>
                </a:solidFill>
                <a:latin typeface="幼圆" panose="02010509060101010101" pitchFamily="49" charset="-122"/>
                <a:ea typeface="幼圆" panose="02010509060101010101" pitchFamily="49" charset="-122"/>
              </a:rPr>
              <a:t> IDEA </a:t>
            </a:r>
            <a:endParaRPr lang="zh-CN" altLang="zh-CN" sz="2400" dirty="0">
              <a:solidFill>
                <a:schemeClr val="bg1"/>
              </a:solidFill>
              <a:latin typeface="幼圆" panose="02010509060101010101" pitchFamily="49" charset="-122"/>
              <a:ea typeface="幼圆" panose="02010509060101010101" pitchFamily="49" charset="-122"/>
            </a:endParaRPr>
          </a:p>
          <a:p>
            <a:pPr marL="342900" indent="-342900" eaLnBrk="0" fontAlgn="auto" hangingPunct="0">
              <a:spcBef>
                <a:spcPts val="0"/>
              </a:spcBef>
              <a:spcAft>
                <a:spcPts val="0"/>
              </a:spcAft>
              <a:buFont typeface="Wingdings" panose="05000000000000000000" pitchFamily="2" charset="2"/>
              <a:buChar char="Ø"/>
              <a:defRPr/>
            </a:pPr>
            <a:endParaRPr lang="en-US" altLang="zh-CN" sz="2000" dirty="0">
              <a:solidFill>
                <a:schemeClr val="bg1"/>
              </a:solidFill>
              <a:latin typeface="幼圆" panose="02010509060101010101" pitchFamily="49" charset="-122"/>
              <a:ea typeface="幼圆" panose="02010509060101010101" pitchFamily="49" charset="-122"/>
            </a:endParaRPr>
          </a:p>
        </p:txBody>
      </p:sp>
      <p:sp>
        <p:nvSpPr>
          <p:cNvPr id="45" name="文本框 44"/>
          <p:cNvSpPr txBox="1"/>
          <p:nvPr/>
        </p:nvSpPr>
        <p:spPr>
          <a:xfrm>
            <a:off x="229694" y="1693922"/>
            <a:ext cx="4360856" cy="646331"/>
          </a:xfrm>
          <a:prstGeom prst="rect">
            <a:avLst/>
          </a:prstGeom>
          <a:noFill/>
        </p:spPr>
        <p:txBody>
          <a:bodyPr wrap="square" rtlCol="0">
            <a:spAutoFit/>
          </a:bodyPr>
          <a:lstStyle/>
          <a:p>
            <a:r>
              <a:rPr lang="zh-CN" altLang="en-US" sz="3600" b="1" dirty="0">
                <a:solidFill>
                  <a:schemeClr val="bg1"/>
                </a:solidFill>
              </a:rPr>
              <a:t>服务器端</a:t>
            </a:r>
          </a:p>
        </p:txBody>
      </p:sp>
    </p:spTree>
  </p:cSld>
  <p:clrMapOvr>
    <a:masterClrMapping/>
  </p:clrMapOvr>
  <p:transition advTm="4727">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31687" y="5625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a:solidFill>
                  <a:schemeClr val="tx1">
                    <a:lumMod val="65000"/>
                    <a:lumOff val="35000"/>
                  </a:schemeClr>
                </a:solidFill>
                <a:latin typeface="微软雅黑" panose="020B0503020204020204" charset="-122"/>
                <a:ea typeface="微软雅黑" panose="020B0503020204020204" charset="-122"/>
              </a:rPr>
              <a:t>前端开发</a:t>
            </a:r>
          </a:p>
        </p:txBody>
      </p:sp>
      <p:pic>
        <p:nvPicPr>
          <p:cNvPr id="2" name="图片 1"/>
          <p:cNvPicPr>
            <a:picLocks noChangeAspect="1"/>
          </p:cNvPicPr>
          <p:nvPr/>
        </p:nvPicPr>
        <p:blipFill>
          <a:blip r:embed="rId2"/>
          <a:stretch>
            <a:fillRect/>
          </a:stretch>
        </p:blipFill>
        <p:spPr>
          <a:xfrm>
            <a:off x="1430020" y="3622675"/>
            <a:ext cx="8704580" cy="2532380"/>
          </a:xfrm>
          <a:prstGeom prst="rect">
            <a:avLst/>
          </a:prstGeom>
        </p:spPr>
      </p:pic>
      <p:sp>
        <p:nvSpPr>
          <p:cNvPr id="34" name="文本框 33"/>
          <p:cNvSpPr txBox="1"/>
          <p:nvPr/>
        </p:nvSpPr>
        <p:spPr>
          <a:xfrm>
            <a:off x="3803650" y="516255"/>
            <a:ext cx="3511550" cy="398780"/>
          </a:xfrm>
          <a:prstGeom prst="rect">
            <a:avLst/>
          </a:prstGeom>
          <a:noFill/>
        </p:spPr>
        <p:txBody>
          <a:bodyPr wrap="square" rtlCol="0">
            <a:spAutoFit/>
          </a:bodyPr>
          <a:lstStyle/>
          <a:p>
            <a:r>
              <a:rPr lang="en-US" altLang="zh-CN" sz="2000" b="1">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我们使用了</a:t>
            </a:r>
            <a:r>
              <a:rPr lang="en-US" altLang="zh-CN" sz="2000">
                <a:latin typeface="微软雅黑" panose="020B0503020204020204" charset="-122"/>
                <a:ea typeface="微软雅黑" panose="020B0503020204020204" charset="-122"/>
              </a:rPr>
              <a:t>Bootstrap</a:t>
            </a:r>
            <a:r>
              <a:rPr lang="zh-CN" altLang="en-US" sz="2000">
                <a:latin typeface="微软雅黑" panose="020B0503020204020204" charset="-122"/>
                <a:ea typeface="微软雅黑" panose="020B0503020204020204" charset="-122"/>
              </a:rPr>
              <a:t>框架</a:t>
            </a:r>
          </a:p>
        </p:txBody>
      </p:sp>
      <p:pic>
        <p:nvPicPr>
          <p:cNvPr id="4" name="图片 3"/>
          <p:cNvPicPr>
            <a:picLocks noChangeAspect="1"/>
          </p:cNvPicPr>
          <p:nvPr/>
        </p:nvPicPr>
        <p:blipFill>
          <a:blip r:embed="rId3"/>
          <a:stretch>
            <a:fillRect/>
          </a:stretch>
        </p:blipFill>
        <p:spPr>
          <a:xfrm>
            <a:off x="1430020" y="1521460"/>
            <a:ext cx="8646160" cy="1494790"/>
          </a:xfrm>
          <a:prstGeom prst="rect">
            <a:avLst/>
          </a:prstGeom>
        </p:spPr>
      </p:pic>
    </p:spTree>
  </p:cSld>
  <p:clrMapOvr>
    <a:masterClrMapping/>
  </p:clrMapOvr>
  <p:transition advTm="6599">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31687" y="5625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a:solidFill>
                  <a:schemeClr val="tx1">
                    <a:lumMod val="65000"/>
                    <a:lumOff val="35000"/>
                  </a:schemeClr>
                </a:solidFill>
                <a:latin typeface="微软雅黑" panose="020B0503020204020204" charset="-122"/>
                <a:ea typeface="微软雅黑" panose="020B0503020204020204" charset="-122"/>
              </a:rPr>
              <a:t>前端开发</a:t>
            </a:r>
            <a:r>
              <a:rPr kumimoji="1" lang="en-US" altLang="zh-CN" sz="2000" b="0" dirty="0">
                <a:solidFill>
                  <a:schemeClr val="tx1">
                    <a:lumMod val="65000"/>
                    <a:lumOff val="35000"/>
                  </a:schemeClr>
                </a:solidFill>
                <a:latin typeface="微软雅黑" panose="020B0503020204020204" charset="-122"/>
                <a:ea typeface="微软雅黑" panose="020B0503020204020204" charset="-122"/>
              </a:rPr>
              <a:t>-</a:t>
            </a:r>
            <a:r>
              <a:rPr kumimoji="1" lang="zh-CN" altLang="en-US" sz="2000" b="0" dirty="0">
                <a:solidFill>
                  <a:schemeClr val="tx1">
                    <a:lumMod val="65000"/>
                    <a:lumOff val="35000"/>
                  </a:schemeClr>
                </a:solidFill>
                <a:latin typeface="微软雅黑" panose="020B0503020204020204" charset="-122"/>
                <a:ea typeface="微软雅黑" panose="020B0503020204020204" charset="-122"/>
              </a:rPr>
              <a:t>关键技术</a:t>
            </a:r>
          </a:p>
        </p:txBody>
      </p:sp>
      <p:sp>
        <p:nvSpPr>
          <p:cNvPr id="2" name="文本框 1"/>
          <p:cNvSpPr txBox="1"/>
          <p:nvPr/>
        </p:nvSpPr>
        <p:spPr>
          <a:xfrm>
            <a:off x="609600" y="1417955"/>
            <a:ext cx="9914890" cy="1014730"/>
          </a:xfrm>
          <a:prstGeom prst="rect">
            <a:avLst/>
          </a:prstGeom>
          <a:noFill/>
        </p:spPr>
        <p:txBody>
          <a:bodyPr wrap="square" rtlCol="0" anchor="t">
            <a:spAutoFit/>
          </a:bodyPr>
          <a:lstStyle/>
          <a:p>
            <a:r>
              <a:rPr lang="en-US" altLang="zh-CN" sz="2000">
                <a:latin typeface="微软雅黑" panose="020B0503020204020204" charset="-122"/>
                <a:ea typeface="微软雅黑" panose="020B0503020204020204" charset="-122"/>
                <a:cs typeface="微软雅黑" panose="020B0503020204020204" charset="-122"/>
              </a:rPr>
              <a:t>       </a:t>
            </a:r>
            <a:r>
              <a:rPr lang="zh-CN" altLang="en-US" sz="2000">
                <a:latin typeface="微软雅黑" panose="020B0503020204020204" charset="-122"/>
                <a:ea typeface="微软雅黑" panose="020B0503020204020204" charset="-122"/>
                <a:cs typeface="微软雅黑" panose="020B0503020204020204" charset="-122"/>
              </a:rPr>
              <a:t>通过在后台与服务器进行少量数据交换，AJAX 可以使网页实现异步更新。这意味着可以在不重新加载整个网页的情况下，对网页的某部分进行更新。</a:t>
            </a:r>
          </a:p>
          <a:p>
            <a:r>
              <a:rPr lang="zh-CN" altLang="en-US" sz="2000">
                <a:latin typeface="微软雅黑" panose="020B0503020204020204" charset="-122"/>
                <a:ea typeface="微软雅黑" panose="020B0503020204020204" charset="-122"/>
                <a:cs typeface="微软雅黑" panose="020B0503020204020204" charset="-122"/>
              </a:rPr>
              <a:t>       例如登录时反馈的实时提示，更改用户信息（文本或图像）时的实时刷新显示。</a:t>
            </a:r>
          </a:p>
        </p:txBody>
      </p:sp>
      <p:sp>
        <p:nvSpPr>
          <p:cNvPr id="3" name="文本框 2"/>
          <p:cNvSpPr txBox="1"/>
          <p:nvPr/>
        </p:nvSpPr>
        <p:spPr>
          <a:xfrm>
            <a:off x="480060" y="791845"/>
            <a:ext cx="1234440" cy="521970"/>
          </a:xfrm>
          <a:prstGeom prst="rect">
            <a:avLst/>
          </a:prstGeom>
          <a:noFill/>
        </p:spPr>
        <p:txBody>
          <a:bodyPr wrap="square" rtlCol="0" anchor="t">
            <a:spAutoFit/>
          </a:bodyPr>
          <a:lstStyle/>
          <a:p>
            <a:r>
              <a:rPr lang="zh-CN" altLang="en-US" sz="2800" b="1">
                <a:latin typeface="微软雅黑" panose="020B0503020204020204" charset="-122"/>
                <a:ea typeface="微软雅黑" panose="020B0503020204020204" charset="-122"/>
                <a:cs typeface="微软雅黑" panose="020B0503020204020204" charset="-122"/>
              </a:rPr>
              <a:t>Ajax</a:t>
            </a:r>
            <a:r>
              <a:rPr lang="zh-CN" altLang="en-US" sz="2800">
                <a:latin typeface="微软雅黑" panose="020B0503020204020204" charset="-122"/>
                <a:ea typeface="微软雅黑" panose="020B0503020204020204" charset="-122"/>
                <a:cs typeface="微软雅黑" panose="020B0503020204020204" charset="-122"/>
              </a:rPr>
              <a:t> </a:t>
            </a:r>
          </a:p>
        </p:txBody>
      </p:sp>
      <p:pic>
        <p:nvPicPr>
          <p:cNvPr id="5" name="图片 4"/>
          <p:cNvPicPr>
            <a:picLocks noChangeAspect="1"/>
          </p:cNvPicPr>
          <p:nvPr/>
        </p:nvPicPr>
        <p:blipFill>
          <a:blip r:embed="rId2"/>
          <a:stretch>
            <a:fillRect/>
          </a:stretch>
        </p:blipFill>
        <p:spPr>
          <a:xfrm>
            <a:off x="920115" y="2688590"/>
            <a:ext cx="9738995" cy="3742055"/>
          </a:xfrm>
          <a:prstGeom prst="rect">
            <a:avLst/>
          </a:prstGeom>
        </p:spPr>
      </p:pic>
    </p:spTree>
  </p:cSld>
  <p:clrMapOvr>
    <a:masterClrMapping/>
  </p:clrMapOvr>
  <p:transition advTm="5569">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31687" y="5625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a:solidFill>
                  <a:schemeClr val="tx1">
                    <a:lumMod val="65000"/>
                    <a:lumOff val="35000"/>
                  </a:schemeClr>
                </a:solidFill>
                <a:latin typeface="微软雅黑" panose="020B0503020204020204" charset="-122"/>
                <a:ea typeface="微软雅黑" panose="020B0503020204020204" charset="-122"/>
              </a:rPr>
              <a:t>前端开发流程</a:t>
            </a:r>
          </a:p>
        </p:txBody>
      </p:sp>
      <p:sp>
        <p:nvSpPr>
          <p:cNvPr id="5" name="Freeform 10"/>
          <p:cNvSpPr/>
          <p:nvPr/>
        </p:nvSpPr>
        <p:spPr bwMode="auto">
          <a:xfrm>
            <a:off x="5580708" y="3301378"/>
            <a:ext cx="1302093" cy="1314448"/>
          </a:xfrm>
          <a:custGeom>
            <a:avLst/>
            <a:gdLst/>
            <a:ahLst/>
            <a:cxnLst>
              <a:cxn ang="0">
                <a:pos x="0" y="397"/>
              </a:cxn>
              <a:cxn ang="0">
                <a:pos x="0" y="345"/>
              </a:cxn>
              <a:cxn ang="0">
                <a:pos x="46" y="299"/>
              </a:cxn>
              <a:cxn ang="0">
                <a:pos x="46" y="98"/>
              </a:cxn>
              <a:cxn ang="0">
                <a:pos x="145" y="0"/>
              </a:cxn>
              <a:cxn ang="0">
                <a:pos x="394" y="0"/>
              </a:cxn>
              <a:cxn ang="0">
                <a:pos x="394" y="52"/>
              </a:cxn>
              <a:cxn ang="0">
                <a:pos x="145" y="52"/>
              </a:cxn>
              <a:cxn ang="0">
                <a:pos x="98" y="98"/>
              </a:cxn>
              <a:cxn ang="0">
                <a:pos x="98" y="299"/>
              </a:cxn>
              <a:cxn ang="0">
                <a:pos x="0" y="397"/>
              </a:cxn>
            </a:cxnLst>
            <a:rect l="0" t="0" r="r" b="b"/>
            <a:pathLst>
              <a:path w="394" h="397">
                <a:moveTo>
                  <a:pt x="0" y="397"/>
                </a:moveTo>
                <a:cubicBezTo>
                  <a:pt x="0" y="345"/>
                  <a:pt x="0" y="345"/>
                  <a:pt x="0" y="345"/>
                </a:cubicBezTo>
                <a:cubicBezTo>
                  <a:pt x="26" y="345"/>
                  <a:pt x="46" y="324"/>
                  <a:pt x="46" y="299"/>
                </a:cubicBezTo>
                <a:cubicBezTo>
                  <a:pt x="46" y="98"/>
                  <a:pt x="46" y="98"/>
                  <a:pt x="46" y="98"/>
                </a:cubicBezTo>
                <a:cubicBezTo>
                  <a:pt x="46" y="44"/>
                  <a:pt x="90" y="0"/>
                  <a:pt x="145" y="0"/>
                </a:cubicBezTo>
                <a:cubicBezTo>
                  <a:pt x="394" y="0"/>
                  <a:pt x="394" y="0"/>
                  <a:pt x="394" y="0"/>
                </a:cubicBezTo>
                <a:cubicBezTo>
                  <a:pt x="394" y="52"/>
                  <a:pt x="394" y="52"/>
                  <a:pt x="394" y="52"/>
                </a:cubicBezTo>
                <a:cubicBezTo>
                  <a:pt x="145" y="52"/>
                  <a:pt x="145" y="52"/>
                  <a:pt x="145" y="52"/>
                </a:cubicBezTo>
                <a:cubicBezTo>
                  <a:pt x="119" y="52"/>
                  <a:pt x="98" y="73"/>
                  <a:pt x="98" y="98"/>
                </a:cubicBezTo>
                <a:cubicBezTo>
                  <a:pt x="98" y="299"/>
                  <a:pt x="98" y="299"/>
                  <a:pt x="98" y="299"/>
                </a:cubicBezTo>
                <a:cubicBezTo>
                  <a:pt x="98" y="353"/>
                  <a:pt x="54" y="397"/>
                  <a:pt x="0" y="397"/>
                </a:cubicBezTo>
              </a:path>
            </a:pathLst>
          </a:custGeom>
          <a:solidFill>
            <a:schemeClr val="accent2"/>
          </a:solidFill>
          <a:ln w="9525">
            <a:noFill/>
            <a:round/>
          </a:ln>
        </p:spPr>
        <p:txBody>
          <a:bodyPr vert="horz" wrap="square" lIns="79401" tIns="39701" rIns="79401" bIns="39701" numCol="1" anchor="t" anchorCtr="0" compatLnSpc="1"/>
          <a:lstStyle/>
          <a:p>
            <a:pPr algn="just">
              <a:lnSpc>
                <a:spcPct val="120000"/>
              </a:lnSpc>
            </a:pPr>
            <a:endParaRPr lang="en-US" sz="8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9" name="Freeform 14"/>
          <p:cNvSpPr/>
          <p:nvPr/>
        </p:nvSpPr>
        <p:spPr bwMode="auto">
          <a:xfrm>
            <a:off x="7939111" y="3418352"/>
            <a:ext cx="1058462" cy="761643"/>
          </a:xfrm>
          <a:custGeom>
            <a:avLst/>
            <a:gdLst/>
            <a:ahLst/>
            <a:cxnLst>
              <a:cxn ang="0">
                <a:pos x="0" y="230"/>
              </a:cxn>
              <a:cxn ang="0">
                <a:pos x="0" y="178"/>
              </a:cxn>
              <a:cxn ang="0">
                <a:pos x="46" y="132"/>
              </a:cxn>
              <a:cxn ang="0">
                <a:pos x="46" y="98"/>
              </a:cxn>
              <a:cxn ang="0">
                <a:pos x="144" y="0"/>
              </a:cxn>
              <a:cxn ang="0">
                <a:pos x="320" y="0"/>
              </a:cxn>
              <a:cxn ang="0">
                <a:pos x="320" y="52"/>
              </a:cxn>
              <a:cxn ang="0">
                <a:pos x="144" y="52"/>
              </a:cxn>
              <a:cxn ang="0">
                <a:pos x="98" y="98"/>
              </a:cxn>
              <a:cxn ang="0">
                <a:pos x="98" y="132"/>
              </a:cxn>
              <a:cxn ang="0">
                <a:pos x="0" y="230"/>
              </a:cxn>
            </a:cxnLst>
            <a:rect l="0" t="0" r="r" b="b"/>
            <a:pathLst>
              <a:path w="320" h="230">
                <a:moveTo>
                  <a:pt x="0" y="230"/>
                </a:moveTo>
                <a:cubicBezTo>
                  <a:pt x="0" y="178"/>
                  <a:pt x="0" y="178"/>
                  <a:pt x="0" y="178"/>
                </a:cubicBezTo>
                <a:cubicBezTo>
                  <a:pt x="25" y="178"/>
                  <a:pt x="46" y="157"/>
                  <a:pt x="46" y="132"/>
                </a:cubicBezTo>
                <a:cubicBezTo>
                  <a:pt x="46" y="98"/>
                  <a:pt x="46" y="98"/>
                  <a:pt x="46" y="98"/>
                </a:cubicBezTo>
                <a:cubicBezTo>
                  <a:pt x="46" y="44"/>
                  <a:pt x="90" y="0"/>
                  <a:pt x="144" y="0"/>
                </a:cubicBezTo>
                <a:cubicBezTo>
                  <a:pt x="320" y="0"/>
                  <a:pt x="320" y="0"/>
                  <a:pt x="320" y="0"/>
                </a:cubicBezTo>
                <a:cubicBezTo>
                  <a:pt x="320" y="52"/>
                  <a:pt x="320" y="52"/>
                  <a:pt x="320" y="52"/>
                </a:cubicBezTo>
                <a:cubicBezTo>
                  <a:pt x="144" y="52"/>
                  <a:pt x="144" y="52"/>
                  <a:pt x="144" y="52"/>
                </a:cubicBezTo>
                <a:cubicBezTo>
                  <a:pt x="119" y="52"/>
                  <a:pt x="98" y="73"/>
                  <a:pt x="98" y="98"/>
                </a:cubicBezTo>
                <a:cubicBezTo>
                  <a:pt x="98" y="132"/>
                  <a:pt x="98" y="132"/>
                  <a:pt x="98" y="132"/>
                </a:cubicBezTo>
                <a:cubicBezTo>
                  <a:pt x="98" y="186"/>
                  <a:pt x="54" y="230"/>
                  <a:pt x="0" y="230"/>
                </a:cubicBezTo>
              </a:path>
            </a:pathLst>
          </a:custGeom>
          <a:solidFill>
            <a:schemeClr val="accent3"/>
          </a:solidFill>
          <a:ln w="9525">
            <a:noFill/>
            <a:round/>
          </a:ln>
        </p:spPr>
        <p:txBody>
          <a:bodyPr vert="horz" wrap="square" lIns="79401" tIns="39701" rIns="79401" bIns="39701" numCol="1" anchor="t" anchorCtr="0" compatLnSpc="1"/>
          <a:lstStyle/>
          <a:p>
            <a:pPr algn="just">
              <a:lnSpc>
                <a:spcPct val="120000"/>
              </a:lnSpc>
            </a:pPr>
            <a:endParaRPr lang="en-US" sz="8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0" name="Freeform 18"/>
          <p:cNvSpPr/>
          <p:nvPr/>
        </p:nvSpPr>
        <p:spPr bwMode="auto">
          <a:xfrm>
            <a:off x="6878602" y="3305821"/>
            <a:ext cx="1060508" cy="870157"/>
          </a:xfrm>
          <a:custGeom>
            <a:avLst/>
            <a:gdLst/>
            <a:ahLst/>
            <a:cxnLst>
              <a:cxn ang="0">
                <a:pos x="321" y="263"/>
              </a:cxn>
              <a:cxn ang="0">
                <a:pos x="145" y="263"/>
              </a:cxn>
              <a:cxn ang="0">
                <a:pos x="47" y="165"/>
              </a:cxn>
              <a:cxn ang="0">
                <a:pos x="47" y="98"/>
              </a:cxn>
              <a:cxn ang="0">
                <a:pos x="0" y="52"/>
              </a:cxn>
              <a:cxn ang="0">
                <a:pos x="0" y="0"/>
              </a:cxn>
              <a:cxn ang="0">
                <a:pos x="99" y="98"/>
              </a:cxn>
              <a:cxn ang="0">
                <a:pos x="99" y="165"/>
              </a:cxn>
              <a:cxn ang="0">
                <a:pos x="145" y="211"/>
              </a:cxn>
              <a:cxn ang="0">
                <a:pos x="321" y="211"/>
              </a:cxn>
              <a:cxn ang="0">
                <a:pos x="321" y="263"/>
              </a:cxn>
            </a:cxnLst>
            <a:rect l="0" t="0" r="r" b="b"/>
            <a:pathLst>
              <a:path w="321" h="263">
                <a:moveTo>
                  <a:pt x="321" y="263"/>
                </a:moveTo>
                <a:cubicBezTo>
                  <a:pt x="145" y="263"/>
                  <a:pt x="145" y="263"/>
                  <a:pt x="145" y="263"/>
                </a:cubicBezTo>
                <a:cubicBezTo>
                  <a:pt x="91" y="263"/>
                  <a:pt x="47" y="219"/>
                  <a:pt x="47" y="165"/>
                </a:cubicBezTo>
                <a:cubicBezTo>
                  <a:pt x="47" y="98"/>
                  <a:pt x="47" y="98"/>
                  <a:pt x="47" y="98"/>
                </a:cubicBezTo>
                <a:cubicBezTo>
                  <a:pt x="47" y="73"/>
                  <a:pt x="26" y="52"/>
                  <a:pt x="0" y="52"/>
                </a:cubicBezTo>
                <a:cubicBezTo>
                  <a:pt x="0" y="0"/>
                  <a:pt x="0" y="0"/>
                  <a:pt x="0" y="0"/>
                </a:cubicBezTo>
                <a:cubicBezTo>
                  <a:pt x="55" y="0"/>
                  <a:pt x="99" y="44"/>
                  <a:pt x="99" y="98"/>
                </a:cubicBezTo>
                <a:cubicBezTo>
                  <a:pt x="99" y="165"/>
                  <a:pt x="99" y="165"/>
                  <a:pt x="99" y="165"/>
                </a:cubicBezTo>
                <a:cubicBezTo>
                  <a:pt x="99" y="190"/>
                  <a:pt x="119" y="211"/>
                  <a:pt x="145" y="211"/>
                </a:cubicBezTo>
                <a:cubicBezTo>
                  <a:pt x="321" y="211"/>
                  <a:pt x="321" y="211"/>
                  <a:pt x="321" y="211"/>
                </a:cubicBezTo>
                <a:cubicBezTo>
                  <a:pt x="321" y="263"/>
                  <a:pt x="321" y="263"/>
                  <a:pt x="321" y="263"/>
                </a:cubicBezTo>
              </a:path>
            </a:pathLst>
          </a:custGeom>
          <a:solidFill>
            <a:schemeClr val="accent3"/>
          </a:solidFill>
          <a:ln w="9525">
            <a:noFill/>
            <a:round/>
          </a:ln>
        </p:spPr>
        <p:txBody>
          <a:bodyPr vert="horz" wrap="square" lIns="79401" tIns="39701" rIns="79401" bIns="39701" numCol="1" anchor="t" anchorCtr="0" compatLnSpc="1"/>
          <a:lstStyle/>
          <a:p>
            <a:pPr algn="just">
              <a:lnSpc>
                <a:spcPct val="120000"/>
              </a:lnSpc>
            </a:pPr>
            <a:endParaRPr lang="en-US" sz="8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1" name="Freeform 10"/>
          <p:cNvSpPr/>
          <p:nvPr/>
        </p:nvSpPr>
        <p:spPr bwMode="auto">
          <a:xfrm>
            <a:off x="3463783" y="3750973"/>
            <a:ext cx="1058462" cy="1377919"/>
          </a:xfrm>
          <a:custGeom>
            <a:avLst/>
            <a:gdLst/>
            <a:ahLst/>
            <a:cxnLst>
              <a:cxn ang="0">
                <a:pos x="0" y="417"/>
              </a:cxn>
              <a:cxn ang="0">
                <a:pos x="0" y="365"/>
              </a:cxn>
              <a:cxn ang="0">
                <a:pos x="46" y="319"/>
              </a:cxn>
              <a:cxn ang="0">
                <a:pos x="46" y="98"/>
              </a:cxn>
              <a:cxn ang="0">
                <a:pos x="145" y="0"/>
              </a:cxn>
              <a:cxn ang="0">
                <a:pos x="320" y="0"/>
              </a:cxn>
              <a:cxn ang="0">
                <a:pos x="320" y="52"/>
              </a:cxn>
              <a:cxn ang="0">
                <a:pos x="145" y="52"/>
              </a:cxn>
              <a:cxn ang="0">
                <a:pos x="98" y="98"/>
              </a:cxn>
              <a:cxn ang="0">
                <a:pos x="98" y="319"/>
              </a:cxn>
              <a:cxn ang="0">
                <a:pos x="0" y="417"/>
              </a:cxn>
            </a:cxnLst>
            <a:rect l="0" t="0" r="r" b="b"/>
            <a:pathLst>
              <a:path w="320" h="417">
                <a:moveTo>
                  <a:pt x="0" y="417"/>
                </a:moveTo>
                <a:cubicBezTo>
                  <a:pt x="0" y="365"/>
                  <a:pt x="0" y="365"/>
                  <a:pt x="0" y="365"/>
                </a:cubicBezTo>
                <a:cubicBezTo>
                  <a:pt x="26" y="365"/>
                  <a:pt x="46" y="344"/>
                  <a:pt x="46" y="319"/>
                </a:cubicBezTo>
                <a:cubicBezTo>
                  <a:pt x="46" y="98"/>
                  <a:pt x="46" y="98"/>
                  <a:pt x="46" y="98"/>
                </a:cubicBezTo>
                <a:cubicBezTo>
                  <a:pt x="46" y="44"/>
                  <a:pt x="90" y="0"/>
                  <a:pt x="145" y="0"/>
                </a:cubicBezTo>
                <a:cubicBezTo>
                  <a:pt x="320" y="0"/>
                  <a:pt x="320" y="0"/>
                  <a:pt x="320" y="0"/>
                </a:cubicBezTo>
                <a:cubicBezTo>
                  <a:pt x="320" y="52"/>
                  <a:pt x="320" y="52"/>
                  <a:pt x="320" y="52"/>
                </a:cubicBezTo>
                <a:cubicBezTo>
                  <a:pt x="145" y="52"/>
                  <a:pt x="145" y="52"/>
                  <a:pt x="145" y="52"/>
                </a:cubicBezTo>
                <a:cubicBezTo>
                  <a:pt x="119" y="52"/>
                  <a:pt x="98" y="73"/>
                  <a:pt x="98" y="98"/>
                </a:cubicBezTo>
                <a:cubicBezTo>
                  <a:pt x="98" y="319"/>
                  <a:pt x="98" y="319"/>
                  <a:pt x="98" y="319"/>
                </a:cubicBezTo>
                <a:cubicBezTo>
                  <a:pt x="98" y="373"/>
                  <a:pt x="54" y="417"/>
                  <a:pt x="0" y="417"/>
                </a:cubicBezTo>
              </a:path>
            </a:pathLst>
          </a:custGeom>
          <a:solidFill>
            <a:schemeClr val="accent1"/>
          </a:solidFill>
          <a:ln w="9525">
            <a:noFill/>
            <a:round/>
          </a:ln>
        </p:spPr>
        <p:txBody>
          <a:bodyPr vert="horz" wrap="square" lIns="79401" tIns="39701" rIns="79401" bIns="39701" numCol="1" anchor="t" anchorCtr="0" compatLnSpc="1"/>
          <a:lstStyle/>
          <a:p>
            <a:pPr algn="just">
              <a:lnSpc>
                <a:spcPct val="120000"/>
              </a:lnSpc>
            </a:pPr>
            <a:endParaRPr lang="en-US" sz="8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2" name="Freeform 30"/>
          <p:cNvSpPr>
            <a:spLocks noEditPoints="1"/>
          </p:cNvSpPr>
          <p:nvPr/>
        </p:nvSpPr>
        <p:spPr bwMode="auto">
          <a:xfrm>
            <a:off x="1529497" y="4558857"/>
            <a:ext cx="945859" cy="945911"/>
          </a:xfrm>
          <a:custGeom>
            <a:avLst/>
            <a:gdLst/>
            <a:ahLst/>
            <a:cxnLst>
              <a:cxn ang="0">
                <a:pos x="143" y="286"/>
              </a:cxn>
              <a:cxn ang="0">
                <a:pos x="0" y="143"/>
              </a:cxn>
              <a:cxn ang="0">
                <a:pos x="143" y="0"/>
              </a:cxn>
              <a:cxn ang="0">
                <a:pos x="286" y="143"/>
              </a:cxn>
              <a:cxn ang="0">
                <a:pos x="143" y="286"/>
              </a:cxn>
              <a:cxn ang="0">
                <a:pos x="143" y="52"/>
              </a:cxn>
              <a:cxn ang="0">
                <a:pos x="52" y="143"/>
              </a:cxn>
              <a:cxn ang="0">
                <a:pos x="143" y="234"/>
              </a:cxn>
              <a:cxn ang="0">
                <a:pos x="234" y="143"/>
              </a:cxn>
              <a:cxn ang="0">
                <a:pos x="143" y="52"/>
              </a:cxn>
            </a:cxnLst>
            <a:rect l="0" t="0" r="r" b="b"/>
            <a:pathLst>
              <a:path w="286" h="286">
                <a:moveTo>
                  <a:pt x="143" y="286"/>
                </a:moveTo>
                <a:cubicBezTo>
                  <a:pt x="65" y="286"/>
                  <a:pt x="0" y="222"/>
                  <a:pt x="0" y="143"/>
                </a:cubicBezTo>
                <a:cubicBezTo>
                  <a:pt x="0" y="64"/>
                  <a:pt x="65" y="0"/>
                  <a:pt x="143" y="0"/>
                </a:cubicBezTo>
                <a:cubicBezTo>
                  <a:pt x="222" y="0"/>
                  <a:pt x="286" y="64"/>
                  <a:pt x="286" y="143"/>
                </a:cubicBezTo>
                <a:cubicBezTo>
                  <a:pt x="286" y="222"/>
                  <a:pt x="222" y="286"/>
                  <a:pt x="143" y="286"/>
                </a:cubicBezTo>
                <a:moveTo>
                  <a:pt x="143" y="52"/>
                </a:moveTo>
                <a:cubicBezTo>
                  <a:pt x="93" y="52"/>
                  <a:pt x="52" y="93"/>
                  <a:pt x="52" y="143"/>
                </a:cubicBezTo>
                <a:cubicBezTo>
                  <a:pt x="52" y="193"/>
                  <a:pt x="93" y="234"/>
                  <a:pt x="143" y="234"/>
                </a:cubicBezTo>
                <a:cubicBezTo>
                  <a:pt x="193" y="234"/>
                  <a:pt x="234" y="193"/>
                  <a:pt x="234" y="143"/>
                </a:cubicBezTo>
                <a:cubicBezTo>
                  <a:pt x="234" y="93"/>
                  <a:pt x="193" y="52"/>
                  <a:pt x="143" y="52"/>
                </a:cubicBezTo>
              </a:path>
            </a:pathLst>
          </a:custGeom>
          <a:solidFill>
            <a:schemeClr val="accent1"/>
          </a:solidFill>
          <a:ln w="9525">
            <a:noFill/>
            <a:round/>
          </a:ln>
        </p:spPr>
        <p:txBody>
          <a:bodyPr vert="horz" wrap="square" lIns="79401" tIns="39701" rIns="79401" bIns="39701" numCol="1" anchor="t" anchorCtr="0" compatLnSpc="1"/>
          <a:lstStyle/>
          <a:p>
            <a:pPr algn="just">
              <a:lnSpc>
                <a:spcPct val="120000"/>
              </a:lnSpc>
            </a:pPr>
            <a:endParaRPr lang="en-US" sz="8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4" name="Rectangle 13"/>
          <p:cNvSpPr/>
          <p:nvPr/>
        </p:nvSpPr>
        <p:spPr>
          <a:xfrm>
            <a:off x="3951159" y="3367974"/>
            <a:ext cx="175146" cy="235273"/>
          </a:xfrm>
          <a:prstGeom prst="rect">
            <a:avLst/>
          </a:prstGeom>
        </p:spPr>
        <p:txBody>
          <a:bodyPr wrap="none" lIns="86694" tIns="43347" rIns="86694" bIns="43347">
            <a:spAutoFit/>
          </a:bodyPr>
          <a:lstStyle/>
          <a:p>
            <a:pPr algn="just">
              <a:lnSpc>
                <a:spcPct val="120000"/>
              </a:lnSpc>
            </a:pPr>
            <a:endParaRPr lang="en-US" sz="8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5" name="Rectangle 14"/>
          <p:cNvSpPr/>
          <p:nvPr/>
        </p:nvSpPr>
        <p:spPr>
          <a:xfrm>
            <a:off x="2457998" y="4961079"/>
            <a:ext cx="1005785" cy="165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just">
              <a:lnSpc>
                <a:spcPct val="120000"/>
              </a:lnSpc>
            </a:pPr>
            <a:endParaRPr lang="id-ID" sz="80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6" name="Freeform 18"/>
          <p:cNvSpPr/>
          <p:nvPr/>
        </p:nvSpPr>
        <p:spPr bwMode="auto">
          <a:xfrm>
            <a:off x="4520146" y="3750919"/>
            <a:ext cx="1060508" cy="876755"/>
          </a:xfrm>
          <a:custGeom>
            <a:avLst/>
            <a:gdLst/>
            <a:ahLst/>
            <a:cxnLst>
              <a:cxn ang="0">
                <a:pos x="321" y="263"/>
              </a:cxn>
              <a:cxn ang="0">
                <a:pos x="145" y="263"/>
              </a:cxn>
              <a:cxn ang="0">
                <a:pos x="47" y="165"/>
              </a:cxn>
              <a:cxn ang="0">
                <a:pos x="47" y="98"/>
              </a:cxn>
              <a:cxn ang="0">
                <a:pos x="0" y="52"/>
              </a:cxn>
              <a:cxn ang="0">
                <a:pos x="0" y="0"/>
              </a:cxn>
              <a:cxn ang="0">
                <a:pos x="99" y="98"/>
              </a:cxn>
              <a:cxn ang="0">
                <a:pos x="99" y="165"/>
              </a:cxn>
              <a:cxn ang="0">
                <a:pos x="145" y="211"/>
              </a:cxn>
              <a:cxn ang="0">
                <a:pos x="321" y="211"/>
              </a:cxn>
              <a:cxn ang="0">
                <a:pos x="321" y="263"/>
              </a:cxn>
            </a:cxnLst>
            <a:rect l="0" t="0" r="r" b="b"/>
            <a:pathLst>
              <a:path w="321" h="263">
                <a:moveTo>
                  <a:pt x="321" y="263"/>
                </a:moveTo>
                <a:cubicBezTo>
                  <a:pt x="145" y="263"/>
                  <a:pt x="145" y="263"/>
                  <a:pt x="145" y="263"/>
                </a:cubicBezTo>
                <a:cubicBezTo>
                  <a:pt x="91" y="263"/>
                  <a:pt x="47" y="219"/>
                  <a:pt x="47" y="165"/>
                </a:cubicBezTo>
                <a:cubicBezTo>
                  <a:pt x="47" y="98"/>
                  <a:pt x="47" y="98"/>
                  <a:pt x="47" y="98"/>
                </a:cubicBezTo>
                <a:cubicBezTo>
                  <a:pt x="47" y="73"/>
                  <a:pt x="26" y="52"/>
                  <a:pt x="0" y="52"/>
                </a:cubicBezTo>
                <a:cubicBezTo>
                  <a:pt x="0" y="0"/>
                  <a:pt x="0" y="0"/>
                  <a:pt x="0" y="0"/>
                </a:cubicBezTo>
                <a:cubicBezTo>
                  <a:pt x="55" y="0"/>
                  <a:pt x="99" y="44"/>
                  <a:pt x="99" y="98"/>
                </a:cubicBezTo>
                <a:cubicBezTo>
                  <a:pt x="99" y="165"/>
                  <a:pt x="99" y="165"/>
                  <a:pt x="99" y="165"/>
                </a:cubicBezTo>
                <a:cubicBezTo>
                  <a:pt x="99" y="190"/>
                  <a:pt x="119" y="211"/>
                  <a:pt x="145" y="211"/>
                </a:cubicBezTo>
                <a:cubicBezTo>
                  <a:pt x="321" y="211"/>
                  <a:pt x="321" y="211"/>
                  <a:pt x="321" y="211"/>
                </a:cubicBezTo>
                <a:cubicBezTo>
                  <a:pt x="321" y="263"/>
                  <a:pt x="321" y="263"/>
                  <a:pt x="321" y="263"/>
                </a:cubicBezTo>
              </a:path>
            </a:pathLst>
          </a:custGeom>
          <a:solidFill>
            <a:schemeClr val="accent2"/>
          </a:solidFill>
          <a:ln w="9525">
            <a:noFill/>
            <a:round/>
          </a:ln>
        </p:spPr>
        <p:txBody>
          <a:bodyPr vert="horz" wrap="square" lIns="79401" tIns="39701" rIns="79401" bIns="39701" numCol="1" anchor="t" anchorCtr="0" compatLnSpc="1"/>
          <a:lstStyle/>
          <a:p>
            <a:pPr algn="just">
              <a:lnSpc>
                <a:spcPct val="120000"/>
              </a:lnSpc>
            </a:pPr>
            <a:endParaRPr lang="en-US" sz="8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Freeform 16"/>
          <p:cNvSpPr/>
          <p:nvPr/>
        </p:nvSpPr>
        <p:spPr bwMode="auto">
          <a:xfrm>
            <a:off x="8990577" y="2205792"/>
            <a:ext cx="1058462" cy="1377919"/>
          </a:xfrm>
          <a:custGeom>
            <a:avLst/>
            <a:gdLst/>
            <a:ahLst/>
            <a:cxnLst>
              <a:cxn ang="0">
                <a:pos x="0" y="417"/>
              </a:cxn>
              <a:cxn ang="0">
                <a:pos x="0" y="365"/>
              </a:cxn>
              <a:cxn ang="0">
                <a:pos x="46" y="319"/>
              </a:cxn>
              <a:cxn ang="0">
                <a:pos x="46" y="98"/>
              </a:cxn>
              <a:cxn ang="0">
                <a:pos x="145" y="0"/>
              </a:cxn>
              <a:cxn ang="0">
                <a:pos x="320" y="0"/>
              </a:cxn>
              <a:cxn ang="0">
                <a:pos x="320" y="52"/>
              </a:cxn>
              <a:cxn ang="0">
                <a:pos x="145" y="52"/>
              </a:cxn>
              <a:cxn ang="0">
                <a:pos x="98" y="98"/>
              </a:cxn>
              <a:cxn ang="0">
                <a:pos x="98" y="319"/>
              </a:cxn>
              <a:cxn ang="0">
                <a:pos x="0" y="417"/>
              </a:cxn>
            </a:cxnLst>
            <a:rect l="0" t="0" r="r" b="b"/>
            <a:pathLst>
              <a:path w="320" h="417">
                <a:moveTo>
                  <a:pt x="0" y="417"/>
                </a:moveTo>
                <a:cubicBezTo>
                  <a:pt x="0" y="365"/>
                  <a:pt x="0" y="365"/>
                  <a:pt x="0" y="365"/>
                </a:cubicBezTo>
                <a:cubicBezTo>
                  <a:pt x="26" y="365"/>
                  <a:pt x="46" y="344"/>
                  <a:pt x="46" y="319"/>
                </a:cubicBezTo>
                <a:cubicBezTo>
                  <a:pt x="46" y="98"/>
                  <a:pt x="46" y="98"/>
                  <a:pt x="46" y="98"/>
                </a:cubicBezTo>
                <a:cubicBezTo>
                  <a:pt x="46" y="44"/>
                  <a:pt x="90" y="0"/>
                  <a:pt x="145" y="0"/>
                </a:cubicBezTo>
                <a:cubicBezTo>
                  <a:pt x="320" y="0"/>
                  <a:pt x="320" y="0"/>
                  <a:pt x="320" y="0"/>
                </a:cubicBezTo>
                <a:cubicBezTo>
                  <a:pt x="320" y="52"/>
                  <a:pt x="320" y="52"/>
                  <a:pt x="320" y="52"/>
                </a:cubicBezTo>
                <a:cubicBezTo>
                  <a:pt x="145" y="52"/>
                  <a:pt x="145" y="52"/>
                  <a:pt x="145" y="52"/>
                </a:cubicBezTo>
                <a:cubicBezTo>
                  <a:pt x="119" y="52"/>
                  <a:pt x="98" y="73"/>
                  <a:pt x="98" y="98"/>
                </a:cubicBezTo>
                <a:cubicBezTo>
                  <a:pt x="98" y="319"/>
                  <a:pt x="98" y="319"/>
                  <a:pt x="98" y="319"/>
                </a:cubicBezTo>
                <a:cubicBezTo>
                  <a:pt x="98" y="373"/>
                  <a:pt x="54" y="417"/>
                  <a:pt x="0" y="417"/>
                </a:cubicBezTo>
              </a:path>
            </a:pathLst>
          </a:custGeom>
          <a:solidFill>
            <a:schemeClr val="accent4"/>
          </a:solidFill>
          <a:ln w="9525">
            <a:noFill/>
            <a:round/>
          </a:ln>
        </p:spPr>
        <p:txBody>
          <a:bodyPr vert="horz" wrap="square" lIns="79401" tIns="39701" rIns="79401" bIns="39701" numCol="1" anchor="t" anchorCtr="0" compatLnSpc="1"/>
          <a:lstStyle/>
          <a:p>
            <a:pPr algn="just">
              <a:lnSpc>
                <a:spcPct val="120000"/>
              </a:lnSpc>
            </a:pPr>
            <a:endParaRPr lang="en-US" sz="8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8" name="Right Arrow 17"/>
          <p:cNvSpPr/>
          <p:nvPr/>
        </p:nvSpPr>
        <p:spPr>
          <a:xfrm>
            <a:off x="9449411" y="2113817"/>
            <a:ext cx="1140767" cy="359531"/>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just">
              <a:lnSpc>
                <a:spcPct val="120000"/>
              </a:lnSpc>
            </a:pPr>
            <a:endParaRPr lang="id-ID" sz="80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44" name="Title 13"/>
          <p:cNvSpPr txBox="1"/>
          <p:nvPr/>
        </p:nvSpPr>
        <p:spPr>
          <a:xfrm>
            <a:off x="3464560" y="2218690"/>
            <a:ext cx="2116455" cy="1197610"/>
          </a:xfrm>
          <a:prstGeom prst="rect">
            <a:avLst/>
          </a:prstGeom>
        </p:spPr>
        <p:txBody>
          <a:bodyPr wrap="square" lIns="91391" tIns="45696" rIns="91391" bIns="45696">
            <a:spAutoFit/>
          </a:bodyPr>
          <a:lstStyle>
            <a:defPPr>
              <a:defRPr lang="zh-CN"/>
            </a:defPPr>
            <a:lvl1pPr>
              <a:lnSpc>
                <a:spcPct val="150000"/>
              </a:lnSpc>
              <a:defRPr sz="1400">
                <a:solidFill>
                  <a:schemeClr val="tx1">
                    <a:lumMod val="50000"/>
                    <a:lumOff val="50000"/>
                  </a:schemeClr>
                </a:solidFill>
                <a:latin typeface="微软雅黑" panose="020B0503020204020204" charset="-122"/>
                <a:ea typeface="微软雅黑" panose="020B0503020204020204" charset="-122"/>
                <a:cs typeface="Segoe UI Semilight" panose="020B0402040204020203" pitchFamily="34" charset="0"/>
              </a:defRPr>
            </a:lvl1pPr>
          </a:lstStyle>
          <a:p>
            <a:r>
              <a:rPr lang="en-US" altLang="zh-CN" sz="1600" dirty="0">
                <a:solidFill>
                  <a:schemeClr val="tx1"/>
                </a:solidFill>
                <a:sym typeface="Arial" panose="020B0604020202020204" pitchFamily="34" charset="0"/>
              </a:rPr>
              <a:t>2. </a:t>
            </a:r>
            <a:r>
              <a:rPr lang="zh-CN" altLang="en-US" sz="1600" dirty="0">
                <a:solidFill>
                  <a:schemeClr val="tx1"/>
                </a:solidFill>
                <a:sym typeface="Arial" panose="020B0604020202020204" pitchFamily="34" charset="0"/>
              </a:rPr>
              <a:t>以原型设计为主，修缮欠缺的部分，完成页面的样式设计。</a:t>
            </a:r>
          </a:p>
        </p:txBody>
      </p:sp>
      <p:sp>
        <p:nvSpPr>
          <p:cNvPr id="38" name="Title 13"/>
          <p:cNvSpPr txBox="1"/>
          <p:nvPr/>
        </p:nvSpPr>
        <p:spPr>
          <a:xfrm>
            <a:off x="1181735" y="3301365"/>
            <a:ext cx="2085340" cy="1197610"/>
          </a:xfrm>
          <a:prstGeom prst="rect">
            <a:avLst/>
          </a:prstGeom>
        </p:spPr>
        <p:txBody>
          <a:bodyPr wrap="square" lIns="91391" tIns="45696" rIns="91391" bIns="45696">
            <a:spAutoFit/>
          </a:bodyPr>
          <a:lstStyle>
            <a:defPPr>
              <a:defRPr lang="zh-CN"/>
            </a:defPPr>
            <a:lvl1pPr>
              <a:lnSpc>
                <a:spcPct val="150000"/>
              </a:lnSpc>
              <a:defRPr sz="1400">
                <a:solidFill>
                  <a:schemeClr val="tx1">
                    <a:lumMod val="50000"/>
                    <a:lumOff val="50000"/>
                  </a:schemeClr>
                </a:solidFill>
                <a:latin typeface="微软雅黑" panose="020B0503020204020204" charset="-122"/>
                <a:ea typeface="微软雅黑" panose="020B0503020204020204" charset="-122"/>
                <a:cs typeface="Segoe UI Semilight" panose="020B0402040204020203" pitchFamily="34" charset="0"/>
              </a:defRPr>
            </a:lvl1pPr>
          </a:lstStyle>
          <a:p>
            <a:r>
              <a:rPr lang="en-US" altLang="zh-CN" sz="1600" dirty="0">
                <a:solidFill>
                  <a:schemeClr val="tx1"/>
                </a:solidFill>
                <a:sym typeface="Arial" panose="020B0604020202020204" pitchFamily="34" charset="0"/>
              </a:rPr>
              <a:t>1.</a:t>
            </a:r>
            <a:r>
              <a:rPr lang="zh-CN" altLang="en-US" sz="1600" dirty="0">
                <a:solidFill>
                  <a:schemeClr val="tx1"/>
                </a:solidFill>
                <a:sym typeface="Arial" panose="020B0604020202020204" pitchFamily="34" charset="0"/>
              </a:rPr>
              <a:t>通过</a:t>
            </a:r>
            <a:r>
              <a:rPr lang="en-US" altLang="zh-CN" sz="1600" dirty="0">
                <a:solidFill>
                  <a:schemeClr val="tx1"/>
                </a:solidFill>
                <a:sym typeface="Arial" panose="020B0604020202020204" pitchFamily="34" charset="0"/>
              </a:rPr>
              <a:t>Bootstrap</a:t>
            </a:r>
            <a:r>
              <a:rPr lang="zh-CN" altLang="en-US" sz="1600" dirty="0">
                <a:solidFill>
                  <a:schemeClr val="tx1"/>
                </a:solidFill>
                <a:sym typeface="Arial" panose="020B0604020202020204" pitchFamily="34" charset="0"/>
              </a:rPr>
              <a:t>框架的学习掌握网页的属性布局。</a:t>
            </a:r>
          </a:p>
        </p:txBody>
      </p:sp>
      <p:sp>
        <p:nvSpPr>
          <p:cNvPr id="2" name="Title 13"/>
          <p:cNvSpPr txBox="1"/>
          <p:nvPr/>
        </p:nvSpPr>
        <p:spPr>
          <a:xfrm>
            <a:off x="6005195" y="4498975"/>
            <a:ext cx="2085340" cy="1197610"/>
          </a:xfrm>
          <a:prstGeom prst="rect">
            <a:avLst/>
          </a:prstGeom>
        </p:spPr>
        <p:txBody>
          <a:bodyPr wrap="square" lIns="91391" tIns="45696" rIns="91391" bIns="45696">
            <a:spAutoFit/>
          </a:bodyPr>
          <a:lstStyle>
            <a:defPPr>
              <a:defRPr lang="zh-CN"/>
            </a:defPPr>
            <a:lvl1pPr>
              <a:lnSpc>
                <a:spcPct val="150000"/>
              </a:lnSpc>
              <a:defRPr sz="1400">
                <a:solidFill>
                  <a:schemeClr val="tx1">
                    <a:lumMod val="50000"/>
                    <a:lumOff val="50000"/>
                  </a:schemeClr>
                </a:solidFill>
                <a:latin typeface="微软雅黑" panose="020B0503020204020204" charset="-122"/>
                <a:ea typeface="微软雅黑" panose="020B0503020204020204" charset="-122"/>
                <a:cs typeface="Segoe UI Semilight" panose="020B0402040204020203" pitchFamily="34" charset="0"/>
              </a:defRPr>
            </a:lvl1pPr>
          </a:lstStyle>
          <a:p>
            <a:r>
              <a:rPr lang="en-US" altLang="zh-CN" sz="1600" dirty="0">
                <a:solidFill>
                  <a:schemeClr val="tx1"/>
                </a:solidFill>
                <a:sym typeface="Arial" panose="020B0604020202020204" pitchFamily="34" charset="0"/>
              </a:rPr>
              <a:t>3.</a:t>
            </a:r>
            <a:r>
              <a:rPr lang="zh-CN" altLang="en-US" sz="1600" dirty="0">
                <a:solidFill>
                  <a:schemeClr val="tx1"/>
                </a:solidFill>
                <a:sym typeface="Arial" panose="020B0604020202020204" pitchFamily="34" charset="0"/>
              </a:rPr>
              <a:t>依据索要设计的功能对网页元素进行匹配设置。</a:t>
            </a:r>
          </a:p>
        </p:txBody>
      </p:sp>
      <p:sp>
        <p:nvSpPr>
          <p:cNvPr id="3" name="Title 13"/>
          <p:cNvSpPr txBox="1"/>
          <p:nvPr/>
        </p:nvSpPr>
        <p:spPr>
          <a:xfrm>
            <a:off x="6912610" y="1800225"/>
            <a:ext cx="2085340" cy="1197610"/>
          </a:xfrm>
          <a:prstGeom prst="rect">
            <a:avLst/>
          </a:prstGeom>
        </p:spPr>
        <p:txBody>
          <a:bodyPr wrap="square" lIns="91391" tIns="45696" rIns="91391" bIns="45696">
            <a:spAutoFit/>
          </a:bodyPr>
          <a:lstStyle>
            <a:defPPr>
              <a:defRPr lang="zh-CN"/>
            </a:defPPr>
            <a:lvl1pPr>
              <a:lnSpc>
                <a:spcPct val="150000"/>
              </a:lnSpc>
              <a:defRPr sz="1400">
                <a:solidFill>
                  <a:schemeClr val="tx1">
                    <a:lumMod val="50000"/>
                    <a:lumOff val="50000"/>
                  </a:schemeClr>
                </a:solidFill>
                <a:latin typeface="微软雅黑" panose="020B0503020204020204" charset="-122"/>
                <a:ea typeface="微软雅黑" panose="020B0503020204020204" charset="-122"/>
                <a:cs typeface="Segoe UI Semilight" panose="020B0402040204020203" pitchFamily="34" charset="0"/>
              </a:defRPr>
            </a:lvl1pPr>
          </a:lstStyle>
          <a:p>
            <a:r>
              <a:rPr lang="en-US" altLang="zh-CN" sz="1600" dirty="0">
                <a:solidFill>
                  <a:schemeClr val="tx1"/>
                </a:solidFill>
                <a:sym typeface="Arial" panose="020B0604020202020204" pitchFamily="34" charset="0"/>
              </a:rPr>
              <a:t>4.</a:t>
            </a:r>
            <a:r>
              <a:rPr lang="zh-CN" altLang="en-US" sz="1600" dirty="0">
                <a:solidFill>
                  <a:schemeClr val="tx1"/>
                </a:solidFill>
                <a:sym typeface="Arial" panose="020B0604020202020204" pitchFamily="34" charset="0"/>
              </a:rPr>
              <a:t>与后端对接，开展相应的执行与调用编码工作。</a:t>
            </a:r>
          </a:p>
        </p:txBody>
      </p:sp>
    </p:spTree>
  </p:cSld>
  <p:clrMapOvr>
    <a:masterClrMapping/>
  </p:clrMapOvr>
  <p:transition advTm="8846">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290">
                                          <p:stCondLst>
                                            <p:cond delay="0"/>
                                          </p:stCondLst>
                                        </p:cTn>
                                        <p:tgtEl>
                                          <p:spTgt spid="12"/>
                                        </p:tgtEl>
                                      </p:cBhvr>
                                    </p:animEffect>
                                    <p:anim calcmode="lin" valueType="num">
                                      <p:cBhvr>
                                        <p:cTn id="8"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13" dur="13">
                                          <p:stCondLst>
                                            <p:cond delay="325"/>
                                          </p:stCondLst>
                                        </p:cTn>
                                        <p:tgtEl>
                                          <p:spTgt spid="12"/>
                                        </p:tgtEl>
                                      </p:cBhvr>
                                      <p:to x="100000" y="60000"/>
                                    </p:animScale>
                                    <p:animScale>
                                      <p:cBhvr>
                                        <p:cTn id="14" dur="83" decel="50000">
                                          <p:stCondLst>
                                            <p:cond delay="338"/>
                                          </p:stCondLst>
                                        </p:cTn>
                                        <p:tgtEl>
                                          <p:spTgt spid="12"/>
                                        </p:tgtEl>
                                      </p:cBhvr>
                                      <p:to x="100000" y="100000"/>
                                    </p:animScale>
                                    <p:animScale>
                                      <p:cBhvr>
                                        <p:cTn id="15" dur="13">
                                          <p:stCondLst>
                                            <p:cond delay="656"/>
                                          </p:stCondLst>
                                        </p:cTn>
                                        <p:tgtEl>
                                          <p:spTgt spid="12"/>
                                        </p:tgtEl>
                                      </p:cBhvr>
                                      <p:to x="100000" y="80000"/>
                                    </p:animScale>
                                    <p:animScale>
                                      <p:cBhvr>
                                        <p:cTn id="16" dur="83" decel="50000">
                                          <p:stCondLst>
                                            <p:cond delay="669"/>
                                          </p:stCondLst>
                                        </p:cTn>
                                        <p:tgtEl>
                                          <p:spTgt spid="12"/>
                                        </p:tgtEl>
                                      </p:cBhvr>
                                      <p:to x="100000" y="100000"/>
                                    </p:animScale>
                                    <p:animScale>
                                      <p:cBhvr>
                                        <p:cTn id="17" dur="13">
                                          <p:stCondLst>
                                            <p:cond delay="821"/>
                                          </p:stCondLst>
                                        </p:cTn>
                                        <p:tgtEl>
                                          <p:spTgt spid="12"/>
                                        </p:tgtEl>
                                      </p:cBhvr>
                                      <p:to x="100000" y="90000"/>
                                    </p:animScale>
                                    <p:animScale>
                                      <p:cBhvr>
                                        <p:cTn id="18" dur="83" decel="50000">
                                          <p:stCondLst>
                                            <p:cond delay="834"/>
                                          </p:stCondLst>
                                        </p:cTn>
                                        <p:tgtEl>
                                          <p:spTgt spid="12"/>
                                        </p:tgtEl>
                                      </p:cBhvr>
                                      <p:to x="100000" y="100000"/>
                                    </p:animScale>
                                    <p:animScale>
                                      <p:cBhvr>
                                        <p:cTn id="19" dur="13">
                                          <p:stCondLst>
                                            <p:cond delay="904"/>
                                          </p:stCondLst>
                                        </p:cTn>
                                        <p:tgtEl>
                                          <p:spTgt spid="12"/>
                                        </p:tgtEl>
                                      </p:cBhvr>
                                      <p:to x="100000" y="95000"/>
                                    </p:animScale>
                                    <p:animScale>
                                      <p:cBhvr>
                                        <p:cTn id="20" dur="83" decel="50000">
                                          <p:stCondLst>
                                            <p:cond delay="917"/>
                                          </p:stCondLst>
                                        </p:cTn>
                                        <p:tgtEl>
                                          <p:spTgt spid="12"/>
                                        </p:tgtEl>
                                      </p:cBhvr>
                                      <p:to x="100000" y="100000"/>
                                    </p:animScale>
                                  </p:childTnLst>
                                </p:cTn>
                              </p:par>
                              <p:par>
                                <p:cTn id="21" presetID="22" presetClass="entr" presetSubtype="8" fill="hold" grpId="0" nodeType="withEffect">
                                  <p:stCondLst>
                                    <p:cond delay="100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par>
                                <p:cTn id="27" presetID="22" presetClass="entr" presetSubtype="8" fill="hold" grpId="0" nodeType="withEffect">
                                  <p:stCondLst>
                                    <p:cond delay="20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par>
                                <p:cTn id="30" presetID="22" presetClass="entr" presetSubtype="8" fill="hold" grpId="0" nodeType="withEffect">
                                  <p:stCondLst>
                                    <p:cond delay="250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par>
                                <p:cTn id="33" presetID="22" presetClass="entr" presetSubtype="8" fill="hold" grpId="0" nodeType="withEffect">
                                  <p:stCondLst>
                                    <p:cond delay="300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22" presetClass="entr" presetSubtype="8" fill="hold" grpId="0" nodeType="withEffect">
                                  <p:stCondLst>
                                    <p:cond delay="350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par>
                          <p:cTn id="39" fill="hold">
                            <p:stCondLst>
                              <p:cond delay="1000"/>
                            </p:stCondLst>
                            <p:childTnLst>
                              <p:par>
                                <p:cTn id="40" presetID="2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8" fill="hold" grpId="0" nodeType="withEffect">
                                  <p:stCondLst>
                                    <p:cond delay="1000"/>
                                  </p:stCondLst>
                                  <p:childTnLst>
                                    <p:set>
                                      <p:cBhvr>
                                        <p:cTn id="44" dur="1" fill="hold">
                                          <p:stCondLst>
                                            <p:cond delay="0"/>
                                          </p:stCondLst>
                                        </p:cTn>
                                        <p:tgtEl>
                                          <p:spTgt spid="18"/>
                                        </p:tgtEl>
                                        <p:attrNameLst>
                                          <p:attrName>style.visibility</p:attrName>
                                        </p:attrNameLst>
                                      </p:cBhvr>
                                      <p:to>
                                        <p:strVal val="visible"/>
                                      </p:to>
                                    </p:set>
                                    <p:animEffect transition="in" filter="wipe(left)">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9" grpId="0" bldLvl="0" animBg="1"/>
      <p:bldP spid="10" grpId="0" bldLvl="0" animBg="1"/>
      <p:bldP spid="11" grpId="0" bldLvl="0" animBg="1"/>
      <p:bldP spid="12" grpId="0" bldLvl="0" animBg="1"/>
      <p:bldP spid="15" grpId="0" bldLvl="0" animBg="1"/>
      <p:bldP spid="16" grpId="0" bldLvl="0" animBg="1"/>
      <p:bldP spid="17" grpId="0" bldLvl="0" animBg="1"/>
      <p:bldP spid="18"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31687" y="5625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a:solidFill>
                  <a:schemeClr val="tx1">
                    <a:lumMod val="65000"/>
                    <a:lumOff val="35000"/>
                  </a:schemeClr>
                </a:solidFill>
                <a:latin typeface="微软雅黑" panose="020B0503020204020204" charset="-122"/>
                <a:ea typeface="微软雅黑" panose="020B0503020204020204" charset="-122"/>
              </a:rPr>
              <a:t>后端</a:t>
            </a:r>
            <a:r>
              <a:rPr kumimoji="1" lang="zh-CN" altLang="en-US" sz="2000" b="0" dirty="0" smtClean="0">
                <a:solidFill>
                  <a:schemeClr val="tx1">
                    <a:lumMod val="65000"/>
                    <a:lumOff val="35000"/>
                  </a:schemeClr>
                </a:solidFill>
                <a:latin typeface="微软雅黑" panose="020B0503020204020204" charset="-122"/>
                <a:ea typeface="微软雅黑" panose="020B0503020204020204" charset="-122"/>
              </a:rPr>
              <a:t>开发</a:t>
            </a:r>
            <a:endParaRPr kumimoji="1" lang="zh-CN" altLang="en-US" sz="2000" b="0" dirty="0">
              <a:solidFill>
                <a:schemeClr val="tx1">
                  <a:lumMod val="65000"/>
                  <a:lumOff val="35000"/>
                </a:schemeClr>
              </a:solidFill>
              <a:latin typeface="微软雅黑" panose="020B0503020204020204" charset="-122"/>
              <a:ea typeface="微软雅黑" panose="020B0503020204020204" charset="-122"/>
            </a:endParaRPr>
          </a:p>
        </p:txBody>
      </p:sp>
      <p:sp>
        <p:nvSpPr>
          <p:cNvPr id="34" name="文本框 33"/>
          <p:cNvSpPr txBox="1"/>
          <p:nvPr/>
        </p:nvSpPr>
        <p:spPr>
          <a:xfrm>
            <a:off x="3803650" y="516255"/>
            <a:ext cx="3511550" cy="707886"/>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我们使用</a:t>
            </a:r>
            <a:r>
              <a:rPr lang="zh-CN" altLang="en-US" sz="2000" dirty="0" smtClean="0">
                <a:latin typeface="微软雅黑" panose="020B0503020204020204" charset="-122"/>
                <a:ea typeface="微软雅黑" panose="020B0503020204020204" charset="-122"/>
              </a:rPr>
              <a:t>了</a:t>
            </a:r>
            <a:r>
              <a:rPr lang="en-US" altLang="zh-CN" sz="2000" dirty="0" err="1" smtClean="0">
                <a:latin typeface="微软雅黑" panose="020B0503020204020204" charset="-122"/>
                <a:ea typeface="微软雅黑" panose="020B0503020204020204" charset="-122"/>
              </a:rPr>
              <a:t>Springboot</a:t>
            </a:r>
            <a:r>
              <a:rPr lang="zh-CN" altLang="en-US" sz="2000" dirty="0" smtClean="0">
                <a:latin typeface="微软雅黑" panose="020B0503020204020204" charset="-122"/>
                <a:ea typeface="微软雅黑" panose="020B0503020204020204" charset="-122"/>
              </a:rPr>
              <a:t>框架</a:t>
            </a:r>
            <a:endParaRPr lang="zh-CN" altLang="en-US" sz="2000"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4954" y="3126398"/>
            <a:ext cx="3086100" cy="3524250"/>
          </a:xfrm>
          <a:prstGeom prst="rect">
            <a:avLst/>
          </a:prstGeom>
        </p:spPr>
      </p:pic>
      <p:pic>
        <p:nvPicPr>
          <p:cNvPr id="1026" name="Picture 2" descr="https://ss0.baidu.com/6ONWsjip0QIZ8tyhnq/it/u=899973693,1238735383&amp;fm=173&amp;app=49&amp;f=JPEG?w=485&amp;h=202&amp;s=1E8A762395C04CEA085DC0DB0100C0B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981" y="1086582"/>
            <a:ext cx="4619625" cy="1924051"/>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214" y="1419958"/>
            <a:ext cx="5200650" cy="1257300"/>
          </a:xfrm>
          <a:prstGeom prst="rect">
            <a:avLst/>
          </a:prstGeom>
        </p:spPr>
      </p:pic>
    </p:spTree>
    <p:extLst>
      <p:ext uri="{BB962C8B-B14F-4D97-AF65-F5344CB8AC3E}">
        <p14:creationId xmlns:p14="http://schemas.microsoft.com/office/powerpoint/2010/main" val="1155821710"/>
      </p:ext>
    </p:extLst>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31687" y="5625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smtClean="0">
                <a:solidFill>
                  <a:schemeClr val="tx1">
                    <a:lumMod val="65000"/>
                    <a:lumOff val="35000"/>
                  </a:schemeClr>
                </a:solidFill>
                <a:latin typeface="微软雅黑" panose="020B0503020204020204" charset="-122"/>
                <a:ea typeface="微软雅黑" panose="020B0503020204020204" charset="-122"/>
              </a:rPr>
              <a:t>后端开发</a:t>
            </a:r>
            <a:r>
              <a:rPr kumimoji="1" lang="en-US" altLang="zh-CN" sz="2000" b="0" dirty="0">
                <a:solidFill>
                  <a:schemeClr val="tx1">
                    <a:lumMod val="65000"/>
                    <a:lumOff val="35000"/>
                  </a:schemeClr>
                </a:solidFill>
                <a:latin typeface="微软雅黑" panose="020B0503020204020204" charset="-122"/>
                <a:ea typeface="微软雅黑" panose="020B0503020204020204" charset="-122"/>
              </a:rPr>
              <a:t>-</a:t>
            </a:r>
            <a:r>
              <a:rPr kumimoji="1" lang="zh-CN" altLang="en-US" sz="2000" b="0" dirty="0">
                <a:solidFill>
                  <a:schemeClr val="tx1">
                    <a:lumMod val="65000"/>
                    <a:lumOff val="35000"/>
                  </a:schemeClr>
                </a:solidFill>
                <a:latin typeface="微软雅黑" panose="020B0503020204020204" charset="-122"/>
                <a:ea typeface="微软雅黑" panose="020B0503020204020204" charset="-122"/>
              </a:rPr>
              <a:t>关键技术</a:t>
            </a:r>
          </a:p>
        </p:txBody>
      </p:sp>
      <p:sp>
        <p:nvSpPr>
          <p:cNvPr id="9" name="文本框 8"/>
          <p:cNvSpPr txBox="1"/>
          <p:nvPr/>
        </p:nvSpPr>
        <p:spPr>
          <a:xfrm>
            <a:off x="752620" y="1811752"/>
            <a:ext cx="1559755" cy="523220"/>
          </a:xfrm>
          <a:prstGeom prst="rect">
            <a:avLst/>
          </a:prstGeom>
          <a:noFill/>
        </p:spPr>
        <p:txBody>
          <a:bodyPr wrap="square" rtlCol="0" anchor="t">
            <a:spAutoFit/>
          </a:bodyPr>
          <a:lstStyle/>
          <a:p>
            <a:r>
              <a:rPr lang="en-US" altLang="zh-CN" sz="2800" b="1" dirty="0" smtClean="0">
                <a:latin typeface="微软雅黑" panose="020B0503020204020204" charset="-122"/>
                <a:ea typeface="微软雅黑" panose="020B0503020204020204" charset="-122"/>
                <a:cs typeface="微软雅黑" panose="020B0503020204020204" charset="-122"/>
              </a:rPr>
              <a:t>MYSQL</a:t>
            </a:r>
            <a:r>
              <a:rPr lang="zh-CN" altLang="en-US" sz="2800" dirty="0" smtClean="0">
                <a:latin typeface="微软雅黑" panose="020B0503020204020204" charset="-122"/>
                <a:ea typeface="微软雅黑" panose="020B0503020204020204" charset="-122"/>
                <a:cs typeface="微软雅黑" panose="020B0503020204020204" charset="-122"/>
              </a:rPr>
              <a:t> </a:t>
            </a:r>
            <a:endParaRPr lang="zh-CN" altLang="en-US" sz="2800" dirty="0">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8729" y="1442305"/>
            <a:ext cx="8315325" cy="4448175"/>
          </a:xfrm>
          <a:prstGeom prst="rect">
            <a:avLst/>
          </a:prstGeom>
        </p:spPr>
      </p:pic>
    </p:spTree>
    <p:extLst>
      <p:ext uri="{BB962C8B-B14F-4D97-AF65-F5344CB8AC3E}">
        <p14:creationId xmlns:p14="http://schemas.microsoft.com/office/powerpoint/2010/main" val="4016649144"/>
      </p:ext>
    </p:extLst>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31687" y="5625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smtClean="0">
                <a:solidFill>
                  <a:schemeClr val="tx1">
                    <a:lumMod val="65000"/>
                    <a:lumOff val="35000"/>
                  </a:schemeClr>
                </a:solidFill>
                <a:latin typeface="微软雅黑" panose="020B0503020204020204" charset="-122"/>
                <a:ea typeface="微软雅黑" panose="020B0503020204020204" charset="-122"/>
              </a:rPr>
              <a:t>后端开发</a:t>
            </a:r>
            <a:r>
              <a:rPr kumimoji="1" lang="en-US" altLang="zh-CN" sz="2000" b="0" dirty="0">
                <a:solidFill>
                  <a:schemeClr val="tx1">
                    <a:lumMod val="65000"/>
                    <a:lumOff val="35000"/>
                  </a:schemeClr>
                </a:solidFill>
                <a:latin typeface="微软雅黑" panose="020B0503020204020204" charset="-122"/>
                <a:ea typeface="微软雅黑" panose="020B0503020204020204" charset="-122"/>
              </a:rPr>
              <a:t>-</a:t>
            </a:r>
            <a:r>
              <a:rPr kumimoji="1" lang="zh-CN" altLang="en-US" sz="2000" b="0" dirty="0">
                <a:solidFill>
                  <a:schemeClr val="tx1">
                    <a:lumMod val="65000"/>
                    <a:lumOff val="35000"/>
                  </a:schemeClr>
                </a:solidFill>
                <a:latin typeface="微软雅黑" panose="020B0503020204020204" charset="-122"/>
                <a:ea typeface="微软雅黑" panose="020B0503020204020204" charset="-122"/>
              </a:rPr>
              <a:t>关键技术</a:t>
            </a:r>
          </a:p>
        </p:txBody>
      </p:sp>
      <p:sp>
        <p:nvSpPr>
          <p:cNvPr id="9" name="文本框 8"/>
          <p:cNvSpPr txBox="1"/>
          <p:nvPr/>
        </p:nvSpPr>
        <p:spPr>
          <a:xfrm>
            <a:off x="752620" y="1811752"/>
            <a:ext cx="1691642" cy="523220"/>
          </a:xfrm>
          <a:prstGeom prst="rect">
            <a:avLst/>
          </a:prstGeom>
          <a:noFill/>
        </p:spPr>
        <p:txBody>
          <a:bodyPr wrap="square" rtlCol="0" anchor="t">
            <a:spAutoFit/>
          </a:bodyPr>
          <a:lstStyle/>
          <a:p>
            <a:r>
              <a:rPr lang="zh-CN" altLang="en-US" sz="2800" b="1" dirty="0" smtClean="0">
                <a:latin typeface="微软雅黑" panose="020B0503020204020204" charset="-122"/>
                <a:ea typeface="微软雅黑" panose="020B0503020204020204" charset="-122"/>
                <a:cs typeface="微软雅黑" panose="020B0503020204020204" charset="-122"/>
              </a:rPr>
              <a:t>接口调试</a:t>
            </a:r>
            <a:r>
              <a:rPr lang="zh-CN" altLang="en-US" sz="2800" dirty="0" smtClean="0">
                <a:latin typeface="微软雅黑" panose="020B0503020204020204" charset="-122"/>
                <a:ea typeface="微软雅黑" panose="020B0503020204020204" charset="-122"/>
                <a:cs typeface="微软雅黑" panose="020B0503020204020204" charset="-122"/>
              </a:rPr>
              <a:t> </a:t>
            </a:r>
            <a:endParaRPr lang="zh-CN" altLang="en-US" sz="2800" dirty="0">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8032" y="984738"/>
            <a:ext cx="8892570" cy="4778220"/>
          </a:xfrm>
          <a:prstGeom prst="rect">
            <a:avLst/>
          </a:prstGeom>
        </p:spPr>
      </p:pic>
    </p:spTree>
    <p:extLst>
      <p:ext uri="{BB962C8B-B14F-4D97-AF65-F5344CB8AC3E}">
        <p14:creationId xmlns:p14="http://schemas.microsoft.com/office/powerpoint/2010/main" val="3453670687"/>
      </p:ext>
    </p:extLst>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31687" y="5625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a:solidFill>
                  <a:schemeClr val="tx1">
                    <a:lumMod val="65000"/>
                    <a:lumOff val="35000"/>
                  </a:schemeClr>
                </a:solidFill>
                <a:latin typeface="微软雅黑" panose="020B0503020204020204" charset="-122"/>
                <a:ea typeface="微软雅黑" panose="020B0503020204020204" charset="-122"/>
              </a:rPr>
              <a:t>后端</a:t>
            </a:r>
            <a:r>
              <a:rPr kumimoji="1" lang="zh-CN" altLang="en-US" sz="2000" b="0" dirty="0" smtClean="0">
                <a:solidFill>
                  <a:schemeClr val="tx1">
                    <a:lumMod val="65000"/>
                    <a:lumOff val="35000"/>
                  </a:schemeClr>
                </a:solidFill>
                <a:latin typeface="微软雅黑" panose="020B0503020204020204" charset="-122"/>
                <a:ea typeface="微软雅黑" panose="020B0503020204020204" charset="-122"/>
              </a:rPr>
              <a:t>开发</a:t>
            </a:r>
            <a:r>
              <a:rPr kumimoji="1" lang="zh-CN" altLang="en-US" sz="2000" b="0" dirty="0">
                <a:solidFill>
                  <a:schemeClr val="tx1">
                    <a:lumMod val="65000"/>
                    <a:lumOff val="35000"/>
                  </a:schemeClr>
                </a:solidFill>
                <a:latin typeface="微软雅黑" panose="020B0503020204020204" charset="-122"/>
                <a:ea typeface="微软雅黑" panose="020B0503020204020204" charset="-122"/>
              </a:rPr>
              <a:t>流程</a:t>
            </a:r>
          </a:p>
        </p:txBody>
      </p:sp>
      <p:sp>
        <p:nvSpPr>
          <p:cNvPr id="5" name="Freeform 10"/>
          <p:cNvSpPr/>
          <p:nvPr/>
        </p:nvSpPr>
        <p:spPr bwMode="auto">
          <a:xfrm>
            <a:off x="5580708" y="3301378"/>
            <a:ext cx="1302093" cy="1314448"/>
          </a:xfrm>
          <a:custGeom>
            <a:avLst/>
            <a:gdLst/>
            <a:ahLst/>
            <a:cxnLst>
              <a:cxn ang="0">
                <a:pos x="0" y="397"/>
              </a:cxn>
              <a:cxn ang="0">
                <a:pos x="0" y="345"/>
              </a:cxn>
              <a:cxn ang="0">
                <a:pos x="46" y="299"/>
              </a:cxn>
              <a:cxn ang="0">
                <a:pos x="46" y="98"/>
              </a:cxn>
              <a:cxn ang="0">
                <a:pos x="145" y="0"/>
              </a:cxn>
              <a:cxn ang="0">
                <a:pos x="394" y="0"/>
              </a:cxn>
              <a:cxn ang="0">
                <a:pos x="394" y="52"/>
              </a:cxn>
              <a:cxn ang="0">
                <a:pos x="145" y="52"/>
              </a:cxn>
              <a:cxn ang="0">
                <a:pos x="98" y="98"/>
              </a:cxn>
              <a:cxn ang="0">
                <a:pos x="98" y="299"/>
              </a:cxn>
              <a:cxn ang="0">
                <a:pos x="0" y="397"/>
              </a:cxn>
            </a:cxnLst>
            <a:rect l="0" t="0" r="r" b="b"/>
            <a:pathLst>
              <a:path w="394" h="397">
                <a:moveTo>
                  <a:pt x="0" y="397"/>
                </a:moveTo>
                <a:cubicBezTo>
                  <a:pt x="0" y="345"/>
                  <a:pt x="0" y="345"/>
                  <a:pt x="0" y="345"/>
                </a:cubicBezTo>
                <a:cubicBezTo>
                  <a:pt x="26" y="345"/>
                  <a:pt x="46" y="324"/>
                  <a:pt x="46" y="299"/>
                </a:cubicBezTo>
                <a:cubicBezTo>
                  <a:pt x="46" y="98"/>
                  <a:pt x="46" y="98"/>
                  <a:pt x="46" y="98"/>
                </a:cubicBezTo>
                <a:cubicBezTo>
                  <a:pt x="46" y="44"/>
                  <a:pt x="90" y="0"/>
                  <a:pt x="145" y="0"/>
                </a:cubicBezTo>
                <a:cubicBezTo>
                  <a:pt x="394" y="0"/>
                  <a:pt x="394" y="0"/>
                  <a:pt x="394" y="0"/>
                </a:cubicBezTo>
                <a:cubicBezTo>
                  <a:pt x="394" y="52"/>
                  <a:pt x="394" y="52"/>
                  <a:pt x="394" y="52"/>
                </a:cubicBezTo>
                <a:cubicBezTo>
                  <a:pt x="145" y="52"/>
                  <a:pt x="145" y="52"/>
                  <a:pt x="145" y="52"/>
                </a:cubicBezTo>
                <a:cubicBezTo>
                  <a:pt x="119" y="52"/>
                  <a:pt x="98" y="73"/>
                  <a:pt x="98" y="98"/>
                </a:cubicBezTo>
                <a:cubicBezTo>
                  <a:pt x="98" y="299"/>
                  <a:pt x="98" y="299"/>
                  <a:pt x="98" y="299"/>
                </a:cubicBezTo>
                <a:cubicBezTo>
                  <a:pt x="98" y="353"/>
                  <a:pt x="54" y="397"/>
                  <a:pt x="0" y="397"/>
                </a:cubicBezTo>
              </a:path>
            </a:pathLst>
          </a:custGeom>
          <a:solidFill>
            <a:schemeClr val="accent2"/>
          </a:solidFill>
          <a:ln w="9525">
            <a:noFill/>
            <a:round/>
          </a:ln>
        </p:spPr>
        <p:txBody>
          <a:bodyPr vert="horz" wrap="square" lIns="79401" tIns="39701" rIns="79401" bIns="39701" numCol="1" anchor="t" anchorCtr="0" compatLnSpc="1"/>
          <a:lstStyle/>
          <a:p>
            <a:pPr algn="just">
              <a:lnSpc>
                <a:spcPct val="120000"/>
              </a:lnSpc>
            </a:pPr>
            <a:endParaRPr lang="en-US" sz="8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9" name="Freeform 14"/>
          <p:cNvSpPr/>
          <p:nvPr/>
        </p:nvSpPr>
        <p:spPr bwMode="auto">
          <a:xfrm>
            <a:off x="7939111" y="3418352"/>
            <a:ext cx="1058462" cy="761643"/>
          </a:xfrm>
          <a:custGeom>
            <a:avLst/>
            <a:gdLst/>
            <a:ahLst/>
            <a:cxnLst>
              <a:cxn ang="0">
                <a:pos x="0" y="230"/>
              </a:cxn>
              <a:cxn ang="0">
                <a:pos x="0" y="178"/>
              </a:cxn>
              <a:cxn ang="0">
                <a:pos x="46" y="132"/>
              </a:cxn>
              <a:cxn ang="0">
                <a:pos x="46" y="98"/>
              </a:cxn>
              <a:cxn ang="0">
                <a:pos x="144" y="0"/>
              </a:cxn>
              <a:cxn ang="0">
                <a:pos x="320" y="0"/>
              </a:cxn>
              <a:cxn ang="0">
                <a:pos x="320" y="52"/>
              </a:cxn>
              <a:cxn ang="0">
                <a:pos x="144" y="52"/>
              </a:cxn>
              <a:cxn ang="0">
                <a:pos x="98" y="98"/>
              </a:cxn>
              <a:cxn ang="0">
                <a:pos x="98" y="132"/>
              </a:cxn>
              <a:cxn ang="0">
                <a:pos x="0" y="230"/>
              </a:cxn>
            </a:cxnLst>
            <a:rect l="0" t="0" r="r" b="b"/>
            <a:pathLst>
              <a:path w="320" h="230">
                <a:moveTo>
                  <a:pt x="0" y="230"/>
                </a:moveTo>
                <a:cubicBezTo>
                  <a:pt x="0" y="178"/>
                  <a:pt x="0" y="178"/>
                  <a:pt x="0" y="178"/>
                </a:cubicBezTo>
                <a:cubicBezTo>
                  <a:pt x="25" y="178"/>
                  <a:pt x="46" y="157"/>
                  <a:pt x="46" y="132"/>
                </a:cubicBezTo>
                <a:cubicBezTo>
                  <a:pt x="46" y="98"/>
                  <a:pt x="46" y="98"/>
                  <a:pt x="46" y="98"/>
                </a:cubicBezTo>
                <a:cubicBezTo>
                  <a:pt x="46" y="44"/>
                  <a:pt x="90" y="0"/>
                  <a:pt x="144" y="0"/>
                </a:cubicBezTo>
                <a:cubicBezTo>
                  <a:pt x="320" y="0"/>
                  <a:pt x="320" y="0"/>
                  <a:pt x="320" y="0"/>
                </a:cubicBezTo>
                <a:cubicBezTo>
                  <a:pt x="320" y="52"/>
                  <a:pt x="320" y="52"/>
                  <a:pt x="320" y="52"/>
                </a:cubicBezTo>
                <a:cubicBezTo>
                  <a:pt x="144" y="52"/>
                  <a:pt x="144" y="52"/>
                  <a:pt x="144" y="52"/>
                </a:cubicBezTo>
                <a:cubicBezTo>
                  <a:pt x="119" y="52"/>
                  <a:pt x="98" y="73"/>
                  <a:pt x="98" y="98"/>
                </a:cubicBezTo>
                <a:cubicBezTo>
                  <a:pt x="98" y="132"/>
                  <a:pt x="98" y="132"/>
                  <a:pt x="98" y="132"/>
                </a:cubicBezTo>
                <a:cubicBezTo>
                  <a:pt x="98" y="186"/>
                  <a:pt x="54" y="230"/>
                  <a:pt x="0" y="230"/>
                </a:cubicBezTo>
              </a:path>
            </a:pathLst>
          </a:custGeom>
          <a:solidFill>
            <a:schemeClr val="accent3"/>
          </a:solidFill>
          <a:ln w="9525">
            <a:noFill/>
            <a:round/>
          </a:ln>
        </p:spPr>
        <p:txBody>
          <a:bodyPr vert="horz" wrap="square" lIns="79401" tIns="39701" rIns="79401" bIns="39701" numCol="1" anchor="t" anchorCtr="0" compatLnSpc="1"/>
          <a:lstStyle/>
          <a:p>
            <a:pPr algn="just">
              <a:lnSpc>
                <a:spcPct val="120000"/>
              </a:lnSpc>
            </a:pPr>
            <a:endParaRPr lang="en-US" sz="8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0" name="Freeform 18"/>
          <p:cNvSpPr/>
          <p:nvPr/>
        </p:nvSpPr>
        <p:spPr bwMode="auto">
          <a:xfrm>
            <a:off x="6878602" y="3305821"/>
            <a:ext cx="1060508" cy="870157"/>
          </a:xfrm>
          <a:custGeom>
            <a:avLst/>
            <a:gdLst/>
            <a:ahLst/>
            <a:cxnLst>
              <a:cxn ang="0">
                <a:pos x="321" y="263"/>
              </a:cxn>
              <a:cxn ang="0">
                <a:pos x="145" y="263"/>
              </a:cxn>
              <a:cxn ang="0">
                <a:pos x="47" y="165"/>
              </a:cxn>
              <a:cxn ang="0">
                <a:pos x="47" y="98"/>
              </a:cxn>
              <a:cxn ang="0">
                <a:pos x="0" y="52"/>
              </a:cxn>
              <a:cxn ang="0">
                <a:pos x="0" y="0"/>
              </a:cxn>
              <a:cxn ang="0">
                <a:pos x="99" y="98"/>
              </a:cxn>
              <a:cxn ang="0">
                <a:pos x="99" y="165"/>
              </a:cxn>
              <a:cxn ang="0">
                <a:pos x="145" y="211"/>
              </a:cxn>
              <a:cxn ang="0">
                <a:pos x="321" y="211"/>
              </a:cxn>
              <a:cxn ang="0">
                <a:pos x="321" y="263"/>
              </a:cxn>
            </a:cxnLst>
            <a:rect l="0" t="0" r="r" b="b"/>
            <a:pathLst>
              <a:path w="321" h="263">
                <a:moveTo>
                  <a:pt x="321" y="263"/>
                </a:moveTo>
                <a:cubicBezTo>
                  <a:pt x="145" y="263"/>
                  <a:pt x="145" y="263"/>
                  <a:pt x="145" y="263"/>
                </a:cubicBezTo>
                <a:cubicBezTo>
                  <a:pt x="91" y="263"/>
                  <a:pt x="47" y="219"/>
                  <a:pt x="47" y="165"/>
                </a:cubicBezTo>
                <a:cubicBezTo>
                  <a:pt x="47" y="98"/>
                  <a:pt x="47" y="98"/>
                  <a:pt x="47" y="98"/>
                </a:cubicBezTo>
                <a:cubicBezTo>
                  <a:pt x="47" y="73"/>
                  <a:pt x="26" y="52"/>
                  <a:pt x="0" y="52"/>
                </a:cubicBezTo>
                <a:cubicBezTo>
                  <a:pt x="0" y="0"/>
                  <a:pt x="0" y="0"/>
                  <a:pt x="0" y="0"/>
                </a:cubicBezTo>
                <a:cubicBezTo>
                  <a:pt x="55" y="0"/>
                  <a:pt x="99" y="44"/>
                  <a:pt x="99" y="98"/>
                </a:cubicBezTo>
                <a:cubicBezTo>
                  <a:pt x="99" y="165"/>
                  <a:pt x="99" y="165"/>
                  <a:pt x="99" y="165"/>
                </a:cubicBezTo>
                <a:cubicBezTo>
                  <a:pt x="99" y="190"/>
                  <a:pt x="119" y="211"/>
                  <a:pt x="145" y="211"/>
                </a:cubicBezTo>
                <a:cubicBezTo>
                  <a:pt x="321" y="211"/>
                  <a:pt x="321" y="211"/>
                  <a:pt x="321" y="211"/>
                </a:cubicBezTo>
                <a:cubicBezTo>
                  <a:pt x="321" y="263"/>
                  <a:pt x="321" y="263"/>
                  <a:pt x="321" y="263"/>
                </a:cubicBezTo>
              </a:path>
            </a:pathLst>
          </a:custGeom>
          <a:solidFill>
            <a:schemeClr val="accent3"/>
          </a:solidFill>
          <a:ln w="9525">
            <a:noFill/>
            <a:round/>
          </a:ln>
        </p:spPr>
        <p:txBody>
          <a:bodyPr vert="horz" wrap="square" lIns="79401" tIns="39701" rIns="79401" bIns="39701" numCol="1" anchor="t" anchorCtr="0" compatLnSpc="1"/>
          <a:lstStyle/>
          <a:p>
            <a:pPr algn="just">
              <a:lnSpc>
                <a:spcPct val="120000"/>
              </a:lnSpc>
            </a:pPr>
            <a:endParaRPr lang="en-US" sz="8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1" name="Freeform 10"/>
          <p:cNvSpPr/>
          <p:nvPr/>
        </p:nvSpPr>
        <p:spPr bwMode="auto">
          <a:xfrm>
            <a:off x="3463783" y="3750973"/>
            <a:ext cx="1058462" cy="1377919"/>
          </a:xfrm>
          <a:custGeom>
            <a:avLst/>
            <a:gdLst/>
            <a:ahLst/>
            <a:cxnLst>
              <a:cxn ang="0">
                <a:pos x="0" y="417"/>
              </a:cxn>
              <a:cxn ang="0">
                <a:pos x="0" y="365"/>
              </a:cxn>
              <a:cxn ang="0">
                <a:pos x="46" y="319"/>
              </a:cxn>
              <a:cxn ang="0">
                <a:pos x="46" y="98"/>
              </a:cxn>
              <a:cxn ang="0">
                <a:pos x="145" y="0"/>
              </a:cxn>
              <a:cxn ang="0">
                <a:pos x="320" y="0"/>
              </a:cxn>
              <a:cxn ang="0">
                <a:pos x="320" y="52"/>
              </a:cxn>
              <a:cxn ang="0">
                <a:pos x="145" y="52"/>
              </a:cxn>
              <a:cxn ang="0">
                <a:pos x="98" y="98"/>
              </a:cxn>
              <a:cxn ang="0">
                <a:pos x="98" y="319"/>
              </a:cxn>
              <a:cxn ang="0">
                <a:pos x="0" y="417"/>
              </a:cxn>
            </a:cxnLst>
            <a:rect l="0" t="0" r="r" b="b"/>
            <a:pathLst>
              <a:path w="320" h="417">
                <a:moveTo>
                  <a:pt x="0" y="417"/>
                </a:moveTo>
                <a:cubicBezTo>
                  <a:pt x="0" y="365"/>
                  <a:pt x="0" y="365"/>
                  <a:pt x="0" y="365"/>
                </a:cubicBezTo>
                <a:cubicBezTo>
                  <a:pt x="26" y="365"/>
                  <a:pt x="46" y="344"/>
                  <a:pt x="46" y="319"/>
                </a:cubicBezTo>
                <a:cubicBezTo>
                  <a:pt x="46" y="98"/>
                  <a:pt x="46" y="98"/>
                  <a:pt x="46" y="98"/>
                </a:cubicBezTo>
                <a:cubicBezTo>
                  <a:pt x="46" y="44"/>
                  <a:pt x="90" y="0"/>
                  <a:pt x="145" y="0"/>
                </a:cubicBezTo>
                <a:cubicBezTo>
                  <a:pt x="320" y="0"/>
                  <a:pt x="320" y="0"/>
                  <a:pt x="320" y="0"/>
                </a:cubicBezTo>
                <a:cubicBezTo>
                  <a:pt x="320" y="52"/>
                  <a:pt x="320" y="52"/>
                  <a:pt x="320" y="52"/>
                </a:cubicBezTo>
                <a:cubicBezTo>
                  <a:pt x="145" y="52"/>
                  <a:pt x="145" y="52"/>
                  <a:pt x="145" y="52"/>
                </a:cubicBezTo>
                <a:cubicBezTo>
                  <a:pt x="119" y="52"/>
                  <a:pt x="98" y="73"/>
                  <a:pt x="98" y="98"/>
                </a:cubicBezTo>
                <a:cubicBezTo>
                  <a:pt x="98" y="319"/>
                  <a:pt x="98" y="319"/>
                  <a:pt x="98" y="319"/>
                </a:cubicBezTo>
                <a:cubicBezTo>
                  <a:pt x="98" y="373"/>
                  <a:pt x="54" y="417"/>
                  <a:pt x="0" y="417"/>
                </a:cubicBezTo>
              </a:path>
            </a:pathLst>
          </a:custGeom>
          <a:solidFill>
            <a:schemeClr val="accent1"/>
          </a:solidFill>
          <a:ln w="9525">
            <a:noFill/>
            <a:round/>
          </a:ln>
        </p:spPr>
        <p:txBody>
          <a:bodyPr vert="horz" wrap="square" lIns="79401" tIns="39701" rIns="79401" bIns="39701" numCol="1" anchor="t" anchorCtr="0" compatLnSpc="1"/>
          <a:lstStyle/>
          <a:p>
            <a:pPr algn="just">
              <a:lnSpc>
                <a:spcPct val="120000"/>
              </a:lnSpc>
            </a:pPr>
            <a:endParaRPr lang="en-US" sz="8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2" name="Freeform 30"/>
          <p:cNvSpPr>
            <a:spLocks noEditPoints="1"/>
          </p:cNvSpPr>
          <p:nvPr/>
        </p:nvSpPr>
        <p:spPr bwMode="auto">
          <a:xfrm>
            <a:off x="1529497" y="4558857"/>
            <a:ext cx="945859" cy="945911"/>
          </a:xfrm>
          <a:custGeom>
            <a:avLst/>
            <a:gdLst/>
            <a:ahLst/>
            <a:cxnLst>
              <a:cxn ang="0">
                <a:pos x="143" y="286"/>
              </a:cxn>
              <a:cxn ang="0">
                <a:pos x="0" y="143"/>
              </a:cxn>
              <a:cxn ang="0">
                <a:pos x="143" y="0"/>
              </a:cxn>
              <a:cxn ang="0">
                <a:pos x="286" y="143"/>
              </a:cxn>
              <a:cxn ang="0">
                <a:pos x="143" y="286"/>
              </a:cxn>
              <a:cxn ang="0">
                <a:pos x="143" y="52"/>
              </a:cxn>
              <a:cxn ang="0">
                <a:pos x="52" y="143"/>
              </a:cxn>
              <a:cxn ang="0">
                <a:pos x="143" y="234"/>
              </a:cxn>
              <a:cxn ang="0">
                <a:pos x="234" y="143"/>
              </a:cxn>
              <a:cxn ang="0">
                <a:pos x="143" y="52"/>
              </a:cxn>
            </a:cxnLst>
            <a:rect l="0" t="0" r="r" b="b"/>
            <a:pathLst>
              <a:path w="286" h="286">
                <a:moveTo>
                  <a:pt x="143" y="286"/>
                </a:moveTo>
                <a:cubicBezTo>
                  <a:pt x="65" y="286"/>
                  <a:pt x="0" y="222"/>
                  <a:pt x="0" y="143"/>
                </a:cubicBezTo>
                <a:cubicBezTo>
                  <a:pt x="0" y="64"/>
                  <a:pt x="65" y="0"/>
                  <a:pt x="143" y="0"/>
                </a:cubicBezTo>
                <a:cubicBezTo>
                  <a:pt x="222" y="0"/>
                  <a:pt x="286" y="64"/>
                  <a:pt x="286" y="143"/>
                </a:cubicBezTo>
                <a:cubicBezTo>
                  <a:pt x="286" y="222"/>
                  <a:pt x="222" y="286"/>
                  <a:pt x="143" y="286"/>
                </a:cubicBezTo>
                <a:moveTo>
                  <a:pt x="143" y="52"/>
                </a:moveTo>
                <a:cubicBezTo>
                  <a:pt x="93" y="52"/>
                  <a:pt x="52" y="93"/>
                  <a:pt x="52" y="143"/>
                </a:cubicBezTo>
                <a:cubicBezTo>
                  <a:pt x="52" y="193"/>
                  <a:pt x="93" y="234"/>
                  <a:pt x="143" y="234"/>
                </a:cubicBezTo>
                <a:cubicBezTo>
                  <a:pt x="193" y="234"/>
                  <a:pt x="234" y="193"/>
                  <a:pt x="234" y="143"/>
                </a:cubicBezTo>
                <a:cubicBezTo>
                  <a:pt x="234" y="93"/>
                  <a:pt x="193" y="52"/>
                  <a:pt x="143" y="52"/>
                </a:cubicBezTo>
              </a:path>
            </a:pathLst>
          </a:custGeom>
          <a:solidFill>
            <a:schemeClr val="accent1"/>
          </a:solidFill>
          <a:ln w="9525">
            <a:noFill/>
            <a:round/>
          </a:ln>
        </p:spPr>
        <p:txBody>
          <a:bodyPr vert="horz" wrap="square" lIns="79401" tIns="39701" rIns="79401" bIns="39701" numCol="1" anchor="t" anchorCtr="0" compatLnSpc="1"/>
          <a:lstStyle/>
          <a:p>
            <a:pPr algn="just">
              <a:lnSpc>
                <a:spcPct val="120000"/>
              </a:lnSpc>
            </a:pPr>
            <a:endParaRPr lang="en-US" sz="8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4" name="Rectangle 13"/>
          <p:cNvSpPr/>
          <p:nvPr/>
        </p:nvSpPr>
        <p:spPr>
          <a:xfrm>
            <a:off x="3951159" y="3367974"/>
            <a:ext cx="175146" cy="235273"/>
          </a:xfrm>
          <a:prstGeom prst="rect">
            <a:avLst/>
          </a:prstGeom>
        </p:spPr>
        <p:txBody>
          <a:bodyPr wrap="none" lIns="86694" tIns="43347" rIns="86694" bIns="43347">
            <a:spAutoFit/>
          </a:bodyPr>
          <a:lstStyle/>
          <a:p>
            <a:pPr algn="just">
              <a:lnSpc>
                <a:spcPct val="120000"/>
              </a:lnSpc>
            </a:pPr>
            <a:endParaRPr lang="en-US" sz="8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5" name="Rectangle 14"/>
          <p:cNvSpPr/>
          <p:nvPr/>
        </p:nvSpPr>
        <p:spPr>
          <a:xfrm>
            <a:off x="2457998" y="4961079"/>
            <a:ext cx="1005785" cy="165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just">
              <a:lnSpc>
                <a:spcPct val="120000"/>
              </a:lnSpc>
            </a:pPr>
            <a:endParaRPr lang="id-ID" sz="80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6" name="Freeform 18"/>
          <p:cNvSpPr/>
          <p:nvPr/>
        </p:nvSpPr>
        <p:spPr bwMode="auto">
          <a:xfrm>
            <a:off x="4520146" y="3750919"/>
            <a:ext cx="1060508" cy="876755"/>
          </a:xfrm>
          <a:custGeom>
            <a:avLst/>
            <a:gdLst/>
            <a:ahLst/>
            <a:cxnLst>
              <a:cxn ang="0">
                <a:pos x="321" y="263"/>
              </a:cxn>
              <a:cxn ang="0">
                <a:pos x="145" y="263"/>
              </a:cxn>
              <a:cxn ang="0">
                <a:pos x="47" y="165"/>
              </a:cxn>
              <a:cxn ang="0">
                <a:pos x="47" y="98"/>
              </a:cxn>
              <a:cxn ang="0">
                <a:pos x="0" y="52"/>
              </a:cxn>
              <a:cxn ang="0">
                <a:pos x="0" y="0"/>
              </a:cxn>
              <a:cxn ang="0">
                <a:pos x="99" y="98"/>
              </a:cxn>
              <a:cxn ang="0">
                <a:pos x="99" y="165"/>
              </a:cxn>
              <a:cxn ang="0">
                <a:pos x="145" y="211"/>
              </a:cxn>
              <a:cxn ang="0">
                <a:pos x="321" y="211"/>
              </a:cxn>
              <a:cxn ang="0">
                <a:pos x="321" y="263"/>
              </a:cxn>
            </a:cxnLst>
            <a:rect l="0" t="0" r="r" b="b"/>
            <a:pathLst>
              <a:path w="321" h="263">
                <a:moveTo>
                  <a:pt x="321" y="263"/>
                </a:moveTo>
                <a:cubicBezTo>
                  <a:pt x="145" y="263"/>
                  <a:pt x="145" y="263"/>
                  <a:pt x="145" y="263"/>
                </a:cubicBezTo>
                <a:cubicBezTo>
                  <a:pt x="91" y="263"/>
                  <a:pt x="47" y="219"/>
                  <a:pt x="47" y="165"/>
                </a:cubicBezTo>
                <a:cubicBezTo>
                  <a:pt x="47" y="98"/>
                  <a:pt x="47" y="98"/>
                  <a:pt x="47" y="98"/>
                </a:cubicBezTo>
                <a:cubicBezTo>
                  <a:pt x="47" y="73"/>
                  <a:pt x="26" y="52"/>
                  <a:pt x="0" y="52"/>
                </a:cubicBezTo>
                <a:cubicBezTo>
                  <a:pt x="0" y="0"/>
                  <a:pt x="0" y="0"/>
                  <a:pt x="0" y="0"/>
                </a:cubicBezTo>
                <a:cubicBezTo>
                  <a:pt x="55" y="0"/>
                  <a:pt x="99" y="44"/>
                  <a:pt x="99" y="98"/>
                </a:cubicBezTo>
                <a:cubicBezTo>
                  <a:pt x="99" y="165"/>
                  <a:pt x="99" y="165"/>
                  <a:pt x="99" y="165"/>
                </a:cubicBezTo>
                <a:cubicBezTo>
                  <a:pt x="99" y="190"/>
                  <a:pt x="119" y="211"/>
                  <a:pt x="145" y="211"/>
                </a:cubicBezTo>
                <a:cubicBezTo>
                  <a:pt x="321" y="211"/>
                  <a:pt x="321" y="211"/>
                  <a:pt x="321" y="211"/>
                </a:cubicBezTo>
                <a:cubicBezTo>
                  <a:pt x="321" y="263"/>
                  <a:pt x="321" y="263"/>
                  <a:pt x="321" y="263"/>
                </a:cubicBezTo>
              </a:path>
            </a:pathLst>
          </a:custGeom>
          <a:solidFill>
            <a:schemeClr val="accent2"/>
          </a:solidFill>
          <a:ln w="9525">
            <a:noFill/>
            <a:round/>
          </a:ln>
        </p:spPr>
        <p:txBody>
          <a:bodyPr vert="horz" wrap="square" lIns="79401" tIns="39701" rIns="79401" bIns="39701" numCol="1" anchor="t" anchorCtr="0" compatLnSpc="1"/>
          <a:lstStyle/>
          <a:p>
            <a:pPr algn="just">
              <a:lnSpc>
                <a:spcPct val="120000"/>
              </a:lnSpc>
            </a:pPr>
            <a:endParaRPr lang="en-US" sz="8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Freeform 16"/>
          <p:cNvSpPr/>
          <p:nvPr/>
        </p:nvSpPr>
        <p:spPr bwMode="auto">
          <a:xfrm>
            <a:off x="8990577" y="2205792"/>
            <a:ext cx="1058462" cy="1377919"/>
          </a:xfrm>
          <a:custGeom>
            <a:avLst/>
            <a:gdLst/>
            <a:ahLst/>
            <a:cxnLst>
              <a:cxn ang="0">
                <a:pos x="0" y="417"/>
              </a:cxn>
              <a:cxn ang="0">
                <a:pos x="0" y="365"/>
              </a:cxn>
              <a:cxn ang="0">
                <a:pos x="46" y="319"/>
              </a:cxn>
              <a:cxn ang="0">
                <a:pos x="46" y="98"/>
              </a:cxn>
              <a:cxn ang="0">
                <a:pos x="145" y="0"/>
              </a:cxn>
              <a:cxn ang="0">
                <a:pos x="320" y="0"/>
              </a:cxn>
              <a:cxn ang="0">
                <a:pos x="320" y="52"/>
              </a:cxn>
              <a:cxn ang="0">
                <a:pos x="145" y="52"/>
              </a:cxn>
              <a:cxn ang="0">
                <a:pos x="98" y="98"/>
              </a:cxn>
              <a:cxn ang="0">
                <a:pos x="98" y="319"/>
              </a:cxn>
              <a:cxn ang="0">
                <a:pos x="0" y="417"/>
              </a:cxn>
            </a:cxnLst>
            <a:rect l="0" t="0" r="r" b="b"/>
            <a:pathLst>
              <a:path w="320" h="417">
                <a:moveTo>
                  <a:pt x="0" y="417"/>
                </a:moveTo>
                <a:cubicBezTo>
                  <a:pt x="0" y="365"/>
                  <a:pt x="0" y="365"/>
                  <a:pt x="0" y="365"/>
                </a:cubicBezTo>
                <a:cubicBezTo>
                  <a:pt x="26" y="365"/>
                  <a:pt x="46" y="344"/>
                  <a:pt x="46" y="319"/>
                </a:cubicBezTo>
                <a:cubicBezTo>
                  <a:pt x="46" y="98"/>
                  <a:pt x="46" y="98"/>
                  <a:pt x="46" y="98"/>
                </a:cubicBezTo>
                <a:cubicBezTo>
                  <a:pt x="46" y="44"/>
                  <a:pt x="90" y="0"/>
                  <a:pt x="145" y="0"/>
                </a:cubicBezTo>
                <a:cubicBezTo>
                  <a:pt x="320" y="0"/>
                  <a:pt x="320" y="0"/>
                  <a:pt x="320" y="0"/>
                </a:cubicBezTo>
                <a:cubicBezTo>
                  <a:pt x="320" y="52"/>
                  <a:pt x="320" y="52"/>
                  <a:pt x="320" y="52"/>
                </a:cubicBezTo>
                <a:cubicBezTo>
                  <a:pt x="145" y="52"/>
                  <a:pt x="145" y="52"/>
                  <a:pt x="145" y="52"/>
                </a:cubicBezTo>
                <a:cubicBezTo>
                  <a:pt x="119" y="52"/>
                  <a:pt x="98" y="73"/>
                  <a:pt x="98" y="98"/>
                </a:cubicBezTo>
                <a:cubicBezTo>
                  <a:pt x="98" y="319"/>
                  <a:pt x="98" y="319"/>
                  <a:pt x="98" y="319"/>
                </a:cubicBezTo>
                <a:cubicBezTo>
                  <a:pt x="98" y="373"/>
                  <a:pt x="54" y="417"/>
                  <a:pt x="0" y="417"/>
                </a:cubicBezTo>
              </a:path>
            </a:pathLst>
          </a:custGeom>
          <a:solidFill>
            <a:schemeClr val="accent4"/>
          </a:solidFill>
          <a:ln w="9525">
            <a:noFill/>
            <a:round/>
          </a:ln>
        </p:spPr>
        <p:txBody>
          <a:bodyPr vert="horz" wrap="square" lIns="79401" tIns="39701" rIns="79401" bIns="39701" numCol="1" anchor="t" anchorCtr="0" compatLnSpc="1"/>
          <a:lstStyle/>
          <a:p>
            <a:pPr algn="just">
              <a:lnSpc>
                <a:spcPct val="120000"/>
              </a:lnSpc>
            </a:pPr>
            <a:endParaRPr lang="en-US" sz="800" dirty="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8" name="Right Arrow 17"/>
          <p:cNvSpPr/>
          <p:nvPr/>
        </p:nvSpPr>
        <p:spPr>
          <a:xfrm>
            <a:off x="9449411" y="2113817"/>
            <a:ext cx="1140767" cy="359531"/>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just">
              <a:lnSpc>
                <a:spcPct val="120000"/>
              </a:lnSpc>
            </a:pPr>
            <a:endParaRPr lang="id-ID" sz="800">
              <a:solidFill>
                <a:schemeClr val="tx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44" name="Title 13"/>
          <p:cNvSpPr txBox="1"/>
          <p:nvPr/>
        </p:nvSpPr>
        <p:spPr>
          <a:xfrm>
            <a:off x="3464560" y="2218690"/>
            <a:ext cx="2116455" cy="1569612"/>
          </a:xfrm>
          <a:prstGeom prst="rect">
            <a:avLst/>
          </a:prstGeom>
        </p:spPr>
        <p:txBody>
          <a:bodyPr wrap="square" lIns="91391" tIns="45696" rIns="91391" bIns="45696">
            <a:spAutoFit/>
          </a:bodyPr>
          <a:lstStyle>
            <a:defPPr>
              <a:defRPr lang="zh-CN"/>
            </a:defPPr>
            <a:lvl1pPr>
              <a:lnSpc>
                <a:spcPct val="150000"/>
              </a:lnSpc>
              <a:defRPr sz="1400">
                <a:solidFill>
                  <a:schemeClr val="tx1">
                    <a:lumMod val="50000"/>
                    <a:lumOff val="50000"/>
                  </a:schemeClr>
                </a:solidFill>
                <a:latin typeface="微软雅黑" panose="020B0503020204020204" charset="-122"/>
                <a:ea typeface="微软雅黑" panose="020B0503020204020204" charset="-122"/>
                <a:cs typeface="Segoe UI Semilight" panose="020B0402040204020203" pitchFamily="34" charset="0"/>
              </a:defRPr>
            </a:lvl1pPr>
          </a:lstStyle>
          <a:p>
            <a:r>
              <a:rPr lang="en-US" altLang="zh-CN" sz="1600" dirty="0">
                <a:solidFill>
                  <a:schemeClr val="tx1"/>
                </a:solidFill>
                <a:sym typeface="Arial" panose="020B0604020202020204" pitchFamily="34" charset="0"/>
              </a:rPr>
              <a:t>2. </a:t>
            </a:r>
            <a:r>
              <a:rPr lang="zh-CN" altLang="en-US" sz="1600" dirty="0" smtClean="0">
                <a:solidFill>
                  <a:schemeClr val="tx1"/>
                </a:solidFill>
                <a:sym typeface="Arial" panose="020B0604020202020204" pitchFamily="34" charset="0"/>
              </a:rPr>
              <a:t>学习</a:t>
            </a:r>
            <a:r>
              <a:rPr lang="en-US" altLang="zh-CN" sz="1600" dirty="0" smtClean="0">
                <a:solidFill>
                  <a:schemeClr val="tx1"/>
                </a:solidFill>
                <a:sym typeface="Arial" panose="020B0604020202020204" pitchFamily="34" charset="0"/>
              </a:rPr>
              <a:t>MySQL</a:t>
            </a:r>
            <a:r>
              <a:rPr lang="zh-CN" altLang="en-US" sz="1600" dirty="0" smtClean="0">
                <a:solidFill>
                  <a:schemeClr val="tx1"/>
                </a:solidFill>
                <a:sym typeface="Arial" panose="020B0604020202020204" pitchFamily="34" charset="0"/>
              </a:rPr>
              <a:t>数据库，项目链接数据库，编写完成数据的增删改查。</a:t>
            </a:r>
            <a:endParaRPr lang="zh-CN" altLang="en-US" sz="1600" dirty="0">
              <a:solidFill>
                <a:schemeClr val="tx1"/>
              </a:solidFill>
              <a:sym typeface="Arial" panose="020B0604020202020204" pitchFamily="34" charset="0"/>
            </a:endParaRPr>
          </a:p>
        </p:txBody>
      </p:sp>
      <p:sp>
        <p:nvSpPr>
          <p:cNvPr id="38" name="Title 13"/>
          <p:cNvSpPr txBox="1"/>
          <p:nvPr/>
        </p:nvSpPr>
        <p:spPr>
          <a:xfrm>
            <a:off x="959756" y="3190356"/>
            <a:ext cx="2085340" cy="1569612"/>
          </a:xfrm>
          <a:prstGeom prst="rect">
            <a:avLst/>
          </a:prstGeom>
        </p:spPr>
        <p:txBody>
          <a:bodyPr wrap="square" lIns="91391" tIns="45696" rIns="91391" bIns="45696">
            <a:spAutoFit/>
          </a:bodyPr>
          <a:lstStyle>
            <a:defPPr>
              <a:defRPr lang="zh-CN"/>
            </a:defPPr>
            <a:lvl1pPr>
              <a:lnSpc>
                <a:spcPct val="150000"/>
              </a:lnSpc>
              <a:defRPr sz="1400">
                <a:solidFill>
                  <a:schemeClr val="tx1">
                    <a:lumMod val="50000"/>
                    <a:lumOff val="50000"/>
                  </a:schemeClr>
                </a:solidFill>
                <a:latin typeface="微软雅黑" panose="020B0503020204020204" charset="-122"/>
                <a:ea typeface="微软雅黑" panose="020B0503020204020204" charset="-122"/>
                <a:cs typeface="Segoe UI Semilight" panose="020B0402040204020203" pitchFamily="34" charset="0"/>
              </a:defRPr>
            </a:lvl1pPr>
          </a:lstStyle>
          <a:p>
            <a:r>
              <a:rPr lang="en-US" altLang="zh-CN" sz="1600" dirty="0" smtClean="0">
                <a:solidFill>
                  <a:schemeClr val="tx1"/>
                </a:solidFill>
                <a:sym typeface="Arial" panose="020B0604020202020204" pitchFamily="34" charset="0"/>
              </a:rPr>
              <a:t>1.</a:t>
            </a:r>
            <a:r>
              <a:rPr lang="zh-CN" altLang="en-US" sz="1600" dirty="0" smtClean="0">
                <a:solidFill>
                  <a:schemeClr val="tx1"/>
                </a:solidFill>
                <a:sym typeface="Arial" panose="020B0604020202020204" pitchFamily="34" charset="0"/>
              </a:rPr>
              <a:t>学习</a:t>
            </a:r>
            <a:r>
              <a:rPr lang="en-US" altLang="zh-CN" sz="1600" dirty="0" err="1" smtClean="0">
                <a:solidFill>
                  <a:schemeClr val="tx1"/>
                </a:solidFill>
                <a:sym typeface="Arial" panose="020B0604020202020204" pitchFamily="34" charset="0"/>
              </a:rPr>
              <a:t>pringboot</a:t>
            </a:r>
            <a:r>
              <a:rPr lang="zh-CN" altLang="en-US" sz="1600" dirty="0" smtClean="0">
                <a:solidFill>
                  <a:schemeClr val="tx1"/>
                </a:solidFill>
                <a:sym typeface="Arial" panose="020B0604020202020204" pitchFamily="34" charset="0"/>
              </a:rPr>
              <a:t>框架，创建</a:t>
            </a:r>
            <a:r>
              <a:rPr lang="en-US" altLang="zh-CN" sz="1600" dirty="0" smtClean="0">
                <a:solidFill>
                  <a:schemeClr val="tx1"/>
                </a:solidFill>
                <a:sym typeface="Arial" panose="020B0604020202020204" pitchFamily="34" charset="0"/>
              </a:rPr>
              <a:t>maven</a:t>
            </a:r>
            <a:r>
              <a:rPr lang="zh-CN" altLang="en-US" sz="1600" dirty="0" smtClean="0">
                <a:solidFill>
                  <a:schemeClr val="tx1"/>
                </a:solidFill>
                <a:sym typeface="Arial" panose="020B0604020202020204" pitchFamily="34" charset="0"/>
              </a:rPr>
              <a:t>，引入</a:t>
            </a:r>
            <a:r>
              <a:rPr lang="en-US" altLang="zh-CN" sz="1600" dirty="0" smtClean="0">
                <a:solidFill>
                  <a:schemeClr val="tx1"/>
                </a:solidFill>
                <a:sym typeface="Arial" panose="020B0604020202020204" pitchFamily="34" charset="0"/>
              </a:rPr>
              <a:t>starter</a:t>
            </a:r>
            <a:r>
              <a:rPr lang="zh-CN" altLang="en-US" sz="1600" dirty="0" smtClean="0">
                <a:solidFill>
                  <a:schemeClr val="tx1"/>
                </a:solidFill>
                <a:sym typeface="Arial" panose="020B0604020202020204" pitchFamily="34" charset="0"/>
              </a:rPr>
              <a:t>依赖、配置项目</a:t>
            </a:r>
            <a:r>
              <a:rPr lang="zh-CN" altLang="en-US" sz="1600" dirty="0">
                <a:solidFill>
                  <a:schemeClr val="tx1"/>
                </a:solidFill>
                <a:sym typeface="Arial" panose="020B0604020202020204" pitchFamily="34" charset="0"/>
              </a:rPr>
              <a:t>属性</a:t>
            </a:r>
            <a:r>
              <a:rPr lang="zh-CN" altLang="en-US" sz="1600" dirty="0" smtClean="0">
                <a:solidFill>
                  <a:schemeClr val="tx1"/>
                </a:solidFill>
                <a:sym typeface="Arial" panose="020B0604020202020204" pitchFamily="34" charset="0"/>
              </a:rPr>
              <a:t>。</a:t>
            </a:r>
            <a:endParaRPr lang="zh-CN" altLang="en-US" sz="1600" dirty="0">
              <a:solidFill>
                <a:schemeClr val="tx1"/>
              </a:solidFill>
              <a:sym typeface="Arial" panose="020B0604020202020204" pitchFamily="34" charset="0"/>
            </a:endParaRPr>
          </a:p>
        </p:txBody>
      </p:sp>
      <p:sp>
        <p:nvSpPr>
          <p:cNvPr id="2" name="Title 13"/>
          <p:cNvSpPr txBox="1"/>
          <p:nvPr/>
        </p:nvSpPr>
        <p:spPr>
          <a:xfrm>
            <a:off x="6005195" y="4498975"/>
            <a:ext cx="2085340" cy="1200280"/>
          </a:xfrm>
          <a:prstGeom prst="rect">
            <a:avLst/>
          </a:prstGeom>
        </p:spPr>
        <p:txBody>
          <a:bodyPr wrap="square" lIns="91391" tIns="45696" rIns="91391" bIns="45696">
            <a:spAutoFit/>
          </a:bodyPr>
          <a:lstStyle>
            <a:defPPr>
              <a:defRPr lang="zh-CN"/>
            </a:defPPr>
            <a:lvl1pPr>
              <a:lnSpc>
                <a:spcPct val="150000"/>
              </a:lnSpc>
              <a:defRPr sz="1400">
                <a:solidFill>
                  <a:schemeClr val="tx1">
                    <a:lumMod val="50000"/>
                    <a:lumOff val="50000"/>
                  </a:schemeClr>
                </a:solidFill>
                <a:latin typeface="微软雅黑" panose="020B0503020204020204" charset="-122"/>
                <a:ea typeface="微软雅黑" panose="020B0503020204020204" charset="-122"/>
                <a:cs typeface="Segoe UI Semilight" panose="020B0402040204020203" pitchFamily="34" charset="0"/>
              </a:defRPr>
            </a:lvl1pPr>
          </a:lstStyle>
          <a:p>
            <a:r>
              <a:rPr lang="en-US" altLang="zh-CN" sz="1600" dirty="0" smtClean="0">
                <a:solidFill>
                  <a:schemeClr val="tx1"/>
                </a:solidFill>
                <a:sym typeface="Arial" panose="020B0604020202020204" pitchFamily="34" charset="0"/>
              </a:rPr>
              <a:t>3.</a:t>
            </a:r>
            <a:r>
              <a:rPr lang="zh-CN" altLang="en-US" sz="1600" dirty="0" smtClean="0">
                <a:solidFill>
                  <a:schemeClr val="tx1"/>
                </a:solidFill>
                <a:sym typeface="Arial" panose="020B0604020202020204" pitchFamily="34" charset="0"/>
              </a:rPr>
              <a:t>编写和前端、数据库交互，</a:t>
            </a:r>
            <a:r>
              <a:rPr lang="en-US" altLang="zh-CN" sz="1600" dirty="0" smtClean="0">
                <a:solidFill>
                  <a:schemeClr val="tx1"/>
                </a:solidFill>
                <a:sym typeface="Arial" panose="020B0604020202020204" pitchFamily="34" charset="0"/>
              </a:rPr>
              <a:t>postman</a:t>
            </a:r>
            <a:r>
              <a:rPr lang="zh-CN" altLang="en-US" sz="1600" dirty="0" smtClean="0">
                <a:solidFill>
                  <a:schemeClr val="tx1"/>
                </a:solidFill>
                <a:sym typeface="Arial" panose="020B0604020202020204" pitchFamily="34" charset="0"/>
              </a:rPr>
              <a:t>调试接口</a:t>
            </a:r>
            <a:r>
              <a:rPr lang="zh-CN" altLang="en-US" sz="1600" dirty="0" smtClean="0">
                <a:solidFill>
                  <a:schemeClr val="tx1"/>
                </a:solidFill>
                <a:sym typeface="Arial" panose="020B0604020202020204" pitchFamily="34" charset="0"/>
              </a:rPr>
              <a:t>。</a:t>
            </a:r>
            <a:endParaRPr lang="zh-CN" altLang="en-US" sz="1600" dirty="0">
              <a:solidFill>
                <a:schemeClr val="tx1"/>
              </a:solidFill>
              <a:sym typeface="Arial" panose="020B0604020202020204" pitchFamily="34" charset="0"/>
            </a:endParaRPr>
          </a:p>
        </p:txBody>
      </p:sp>
      <p:sp>
        <p:nvSpPr>
          <p:cNvPr id="3" name="Title 13"/>
          <p:cNvSpPr txBox="1"/>
          <p:nvPr/>
        </p:nvSpPr>
        <p:spPr>
          <a:xfrm>
            <a:off x="6912610" y="1800225"/>
            <a:ext cx="2085340" cy="1197610"/>
          </a:xfrm>
          <a:prstGeom prst="rect">
            <a:avLst/>
          </a:prstGeom>
        </p:spPr>
        <p:txBody>
          <a:bodyPr wrap="square" lIns="91391" tIns="45696" rIns="91391" bIns="45696">
            <a:spAutoFit/>
          </a:bodyPr>
          <a:lstStyle>
            <a:defPPr>
              <a:defRPr lang="zh-CN"/>
            </a:defPPr>
            <a:lvl1pPr>
              <a:lnSpc>
                <a:spcPct val="150000"/>
              </a:lnSpc>
              <a:defRPr sz="1400">
                <a:solidFill>
                  <a:schemeClr val="tx1">
                    <a:lumMod val="50000"/>
                    <a:lumOff val="50000"/>
                  </a:schemeClr>
                </a:solidFill>
                <a:latin typeface="微软雅黑" panose="020B0503020204020204" charset="-122"/>
                <a:ea typeface="微软雅黑" panose="020B0503020204020204" charset="-122"/>
                <a:cs typeface="Segoe UI Semilight" panose="020B0402040204020203" pitchFamily="34" charset="0"/>
              </a:defRPr>
            </a:lvl1pPr>
          </a:lstStyle>
          <a:p>
            <a:r>
              <a:rPr lang="en-US" altLang="zh-CN" sz="1600" dirty="0">
                <a:solidFill>
                  <a:schemeClr val="tx1"/>
                </a:solidFill>
                <a:sym typeface="Arial" panose="020B0604020202020204" pitchFamily="34" charset="0"/>
              </a:rPr>
              <a:t>4.</a:t>
            </a:r>
            <a:r>
              <a:rPr lang="zh-CN" altLang="en-US" sz="1600" dirty="0" smtClean="0">
                <a:solidFill>
                  <a:schemeClr val="tx1"/>
                </a:solidFill>
                <a:sym typeface="Arial" panose="020B0604020202020204" pitchFamily="34" charset="0"/>
              </a:rPr>
              <a:t>与</a:t>
            </a:r>
            <a:r>
              <a:rPr lang="zh-CN" altLang="en-US" sz="1600" dirty="0">
                <a:solidFill>
                  <a:schemeClr val="tx1"/>
                </a:solidFill>
                <a:sym typeface="Arial" panose="020B0604020202020204" pitchFamily="34" charset="0"/>
              </a:rPr>
              <a:t>前端</a:t>
            </a:r>
            <a:r>
              <a:rPr lang="zh-CN" altLang="en-US" sz="1600" dirty="0" smtClean="0">
                <a:solidFill>
                  <a:schemeClr val="tx1"/>
                </a:solidFill>
                <a:sym typeface="Arial" panose="020B0604020202020204" pitchFamily="34" charset="0"/>
              </a:rPr>
              <a:t>对接</a:t>
            </a:r>
            <a:r>
              <a:rPr lang="zh-CN" altLang="en-US" sz="1600" dirty="0">
                <a:solidFill>
                  <a:schemeClr val="tx1"/>
                </a:solidFill>
                <a:sym typeface="Arial" panose="020B0604020202020204" pitchFamily="34" charset="0"/>
              </a:rPr>
              <a:t>，开展相应的执行与调用编码工作。</a:t>
            </a:r>
          </a:p>
        </p:txBody>
      </p:sp>
    </p:spTree>
    <p:extLst>
      <p:ext uri="{BB962C8B-B14F-4D97-AF65-F5344CB8AC3E}">
        <p14:creationId xmlns:p14="http://schemas.microsoft.com/office/powerpoint/2010/main" val="171957489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290">
                                          <p:stCondLst>
                                            <p:cond delay="0"/>
                                          </p:stCondLst>
                                        </p:cTn>
                                        <p:tgtEl>
                                          <p:spTgt spid="12"/>
                                        </p:tgtEl>
                                      </p:cBhvr>
                                    </p:animEffect>
                                    <p:anim calcmode="lin" valueType="num">
                                      <p:cBhvr>
                                        <p:cTn id="8"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13" dur="13">
                                          <p:stCondLst>
                                            <p:cond delay="325"/>
                                          </p:stCondLst>
                                        </p:cTn>
                                        <p:tgtEl>
                                          <p:spTgt spid="12"/>
                                        </p:tgtEl>
                                      </p:cBhvr>
                                      <p:to x="100000" y="60000"/>
                                    </p:animScale>
                                    <p:animScale>
                                      <p:cBhvr>
                                        <p:cTn id="14" dur="83" decel="50000">
                                          <p:stCondLst>
                                            <p:cond delay="338"/>
                                          </p:stCondLst>
                                        </p:cTn>
                                        <p:tgtEl>
                                          <p:spTgt spid="12"/>
                                        </p:tgtEl>
                                      </p:cBhvr>
                                      <p:to x="100000" y="100000"/>
                                    </p:animScale>
                                    <p:animScale>
                                      <p:cBhvr>
                                        <p:cTn id="15" dur="13">
                                          <p:stCondLst>
                                            <p:cond delay="656"/>
                                          </p:stCondLst>
                                        </p:cTn>
                                        <p:tgtEl>
                                          <p:spTgt spid="12"/>
                                        </p:tgtEl>
                                      </p:cBhvr>
                                      <p:to x="100000" y="80000"/>
                                    </p:animScale>
                                    <p:animScale>
                                      <p:cBhvr>
                                        <p:cTn id="16" dur="83" decel="50000">
                                          <p:stCondLst>
                                            <p:cond delay="669"/>
                                          </p:stCondLst>
                                        </p:cTn>
                                        <p:tgtEl>
                                          <p:spTgt spid="12"/>
                                        </p:tgtEl>
                                      </p:cBhvr>
                                      <p:to x="100000" y="100000"/>
                                    </p:animScale>
                                    <p:animScale>
                                      <p:cBhvr>
                                        <p:cTn id="17" dur="13">
                                          <p:stCondLst>
                                            <p:cond delay="821"/>
                                          </p:stCondLst>
                                        </p:cTn>
                                        <p:tgtEl>
                                          <p:spTgt spid="12"/>
                                        </p:tgtEl>
                                      </p:cBhvr>
                                      <p:to x="100000" y="90000"/>
                                    </p:animScale>
                                    <p:animScale>
                                      <p:cBhvr>
                                        <p:cTn id="18" dur="83" decel="50000">
                                          <p:stCondLst>
                                            <p:cond delay="834"/>
                                          </p:stCondLst>
                                        </p:cTn>
                                        <p:tgtEl>
                                          <p:spTgt spid="12"/>
                                        </p:tgtEl>
                                      </p:cBhvr>
                                      <p:to x="100000" y="100000"/>
                                    </p:animScale>
                                    <p:animScale>
                                      <p:cBhvr>
                                        <p:cTn id="19" dur="13">
                                          <p:stCondLst>
                                            <p:cond delay="904"/>
                                          </p:stCondLst>
                                        </p:cTn>
                                        <p:tgtEl>
                                          <p:spTgt spid="12"/>
                                        </p:tgtEl>
                                      </p:cBhvr>
                                      <p:to x="100000" y="95000"/>
                                    </p:animScale>
                                    <p:animScale>
                                      <p:cBhvr>
                                        <p:cTn id="20" dur="83" decel="50000">
                                          <p:stCondLst>
                                            <p:cond delay="917"/>
                                          </p:stCondLst>
                                        </p:cTn>
                                        <p:tgtEl>
                                          <p:spTgt spid="12"/>
                                        </p:tgtEl>
                                      </p:cBhvr>
                                      <p:to x="100000" y="100000"/>
                                    </p:animScale>
                                  </p:childTnLst>
                                </p:cTn>
                              </p:par>
                              <p:par>
                                <p:cTn id="21" presetID="22" presetClass="entr" presetSubtype="8" fill="hold" grpId="0" nodeType="withEffect">
                                  <p:stCondLst>
                                    <p:cond delay="100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par>
                                <p:cTn id="27" presetID="22" presetClass="entr" presetSubtype="8" fill="hold" grpId="0" nodeType="withEffect">
                                  <p:stCondLst>
                                    <p:cond delay="20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par>
                                <p:cTn id="30" presetID="22" presetClass="entr" presetSubtype="8" fill="hold" grpId="0" nodeType="withEffect">
                                  <p:stCondLst>
                                    <p:cond delay="250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par>
                                <p:cTn id="33" presetID="22" presetClass="entr" presetSubtype="8" fill="hold" grpId="0" nodeType="withEffect">
                                  <p:stCondLst>
                                    <p:cond delay="300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22" presetClass="entr" presetSubtype="8" fill="hold" grpId="0" nodeType="withEffect">
                                  <p:stCondLst>
                                    <p:cond delay="350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par>
                          <p:cTn id="39" fill="hold">
                            <p:stCondLst>
                              <p:cond delay="1000"/>
                            </p:stCondLst>
                            <p:childTnLst>
                              <p:par>
                                <p:cTn id="40" presetID="2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8" fill="hold" grpId="0" nodeType="withEffect">
                                  <p:stCondLst>
                                    <p:cond delay="1000"/>
                                  </p:stCondLst>
                                  <p:childTnLst>
                                    <p:set>
                                      <p:cBhvr>
                                        <p:cTn id="44" dur="1" fill="hold">
                                          <p:stCondLst>
                                            <p:cond delay="0"/>
                                          </p:stCondLst>
                                        </p:cTn>
                                        <p:tgtEl>
                                          <p:spTgt spid="18"/>
                                        </p:tgtEl>
                                        <p:attrNameLst>
                                          <p:attrName>style.visibility</p:attrName>
                                        </p:attrNameLst>
                                      </p:cBhvr>
                                      <p:to>
                                        <p:strVal val="visible"/>
                                      </p:to>
                                    </p:set>
                                    <p:animEffect transition="in" filter="wipe(left)">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9" grpId="0" bldLvl="0" animBg="1"/>
      <p:bldP spid="10" grpId="0" bldLvl="0" animBg="1"/>
      <p:bldP spid="11" grpId="0" bldLvl="0" animBg="1"/>
      <p:bldP spid="12" grpId="0" bldLvl="0" animBg="1"/>
      <p:bldP spid="15" grpId="0" bldLvl="0" animBg="1"/>
      <p:bldP spid="16" grpId="0" bldLvl="0" animBg="1"/>
      <p:bldP spid="17" grpId="0" bldLvl="0" animBg="1"/>
      <p:bldP spid="18"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354902" y="1593655"/>
            <a:ext cx="2812747" cy="2101740"/>
          </a:xfrm>
          <a:prstGeom prst="triangle">
            <a:avLst/>
          </a:pr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3912604" y="2883812"/>
            <a:ext cx="3840480" cy="829945"/>
          </a:xfrm>
          <a:prstGeom prst="rect">
            <a:avLst/>
          </a:prstGeom>
          <a:noFill/>
        </p:spPr>
        <p:txBody>
          <a:bodyPr wrap="none" rtlCol="0">
            <a:spAutoFit/>
          </a:bodyPr>
          <a:lstStyle/>
          <a:p>
            <a:pPr algn="l"/>
            <a:r>
              <a:rPr lang="zh-CN" altLang="en-US" sz="4800" dirty="0">
                <a:solidFill>
                  <a:schemeClr val="tx1">
                    <a:lumMod val="75000"/>
                    <a:lumOff val="25000"/>
                  </a:schemeClr>
                </a:solidFill>
                <a:latin typeface="微软雅黑" panose="020B0503020204020204" charset="-122"/>
                <a:ea typeface="微软雅黑" panose="020B0503020204020204" charset="-122"/>
                <a:sym typeface="+mn-ea"/>
              </a:rPr>
              <a:t>项目测试工作</a:t>
            </a:r>
          </a:p>
        </p:txBody>
      </p:sp>
      <p:sp>
        <p:nvSpPr>
          <p:cNvPr id="6" name="等腰三角形 5"/>
          <p:cNvSpPr/>
          <p:nvPr/>
        </p:nvSpPr>
        <p:spPr>
          <a:xfrm rot="16200000" flipH="1">
            <a:off x="10384747" y="2655849"/>
            <a:ext cx="2069408" cy="1546303"/>
          </a:xfrm>
          <a:prstGeom prst="triangle">
            <a:avLst/>
          </a:prstGeom>
          <a:solidFill>
            <a:schemeClr val="accent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等腰三角形 6"/>
          <p:cNvSpPr/>
          <p:nvPr/>
        </p:nvSpPr>
        <p:spPr>
          <a:xfrm rot="5400000">
            <a:off x="-436508" y="2327919"/>
            <a:ext cx="3458403" cy="2584187"/>
          </a:xfrm>
          <a:prstGeom prst="triangle">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nvSpPr>
        <p:spPr>
          <a:xfrm>
            <a:off x="47928" y="2883669"/>
            <a:ext cx="1612900" cy="1568450"/>
          </a:xfrm>
          <a:prstGeom prst="rect">
            <a:avLst/>
          </a:prstGeom>
          <a:noFill/>
        </p:spPr>
        <p:txBody>
          <a:bodyPr wrap="none" rtlCol="0">
            <a:spAutoFit/>
          </a:bodyPr>
          <a:lstStyle/>
          <a:p>
            <a:r>
              <a:rPr lang="en-US" altLang="zh-CN" sz="9600" dirty="0">
                <a:solidFill>
                  <a:schemeClr val="bg1"/>
                </a:solidFill>
                <a:latin typeface="微软雅黑" panose="020B0503020204020204" charset="-122"/>
                <a:ea typeface="微软雅黑" panose="020B0503020204020204" charset="-122"/>
              </a:rPr>
              <a:t>03</a:t>
            </a:r>
            <a:endParaRPr lang="zh-CN" altLang="en-US" sz="9600" dirty="0">
              <a:solidFill>
                <a:schemeClr val="bg1"/>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16210180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par>
                          <p:cTn id="25" fill="hold">
                            <p:stCondLst>
                              <p:cond delay="500"/>
                            </p:stCondLst>
                            <p:childTnLst>
                              <p:par>
                                <p:cTn id="26" presetID="2" presetClass="entr" presetSubtype="8"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0-#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6" grpId="0" bldLvl="0" animBg="1"/>
      <p:bldP spid="7" grpId="0" bldLvl="0" animBg="1"/>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31687" y="5625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smtClean="0">
                <a:solidFill>
                  <a:schemeClr val="tx1">
                    <a:lumMod val="65000"/>
                    <a:lumOff val="35000"/>
                  </a:schemeClr>
                </a:solidFill>
                <a:latin typeface="微软雅黑" panose="020B0503020204020204" charset="-122"/>
                <a:ea typeface="微软雅黑" panose="020B0503020204020204" charset="-122"/>
              </a:rPr>
              <a:t>注册</a:t>
            </a:r>
            <a:endParaRPr kumimoji="1" lang="zh-CN" altLang="en-US" sz="2000" b="0" dirty="0">
              <a:solidFill>
                <a:schemeClr val="tx1">
                  <a:lumMod val="65000"/>
                  <a:lumOff val="35000"/>
                </a:schemeClr>
              </a:solidFill>
              <a:latin typeface="微软雅黑" panose="020B0503020204020204" charset="-122"/>
              <a:ea typeface="微软雅黑" panose="020B0503020204020204" charset="-122"/>
            </a:endParaRPr>
          </a:p>
        </p:txBody>
      </p:sp>
      <p:sp>
        <p:nvSpPr>
          <p:cNvPr id="40" name="文本框 27"/>
          <p:cNvSpPr txBox="1"/>
          <p:nvPr/>
        </p:nvSpPr>
        <p:spPr>
          <a:xfrm>
            <a:off x="2673838" y="1999814"/>
            <a:ext cx="800220" cy="338554"/>
          </a:xfrm>
          <a:prstGeom prst="rect">
            <a:avLst/>
          </a:prstGeom>
          <a:noFill/>
        </p:spPr>
        <p:txBody>
          <a:bodyPr wrap="none" rtlCol="0">
            <a:spAutoFit/>
          </a:bodyPr>
          <a:lstStyle/>
          <a:p>
            <a:pPr algn="ctr"/>
            <a:r>
              <a:rPr lang="zh-CN" altLang="en-US" sz="1600" dirty="0">
                <a:solidFill>
                  <a:srgbClr val="FFF9E6"/>
                </a:solidFill>
                <a:latin typeface="微软雅黑" panose="020B0503020204020204" charset="-122"/>
                <a:ea typeface="微软雅黑" panose="020B0503020204020204" charset="-122"/>
              </a:rPr>
              <a:t>关键词</a:t>
            </a:r>
          </a:p>
        </p:txBody>
      </p:sp>
      <p:sp>
        <p:nvSpPr>
          <p:cNvPr id="41" name="文本框 28"/>
          <p:cNvSpPr txBox="1"/>
          <p:nvPr/>
        </p:nvSpPr>
        <p:spPr>
          <a:xfrm>
            <a:off x="2858844" y="3749094"/>
            <a:ext cx="877163" cy="369332"/>
          </a:xfrm>
          <a:prstGeom prst="rect">
            <a:avLst/>
          </a:prstGeom>
          <a:noFill/>
        </p:spPr>
        <p:txBody>
          <a:bodyPr wrap="none" rtlCol="0">
            <a:spAutoFit/>
          </a:bodyPr>
          <a:lstStyle/>
          <a:p>
            <a:pPr algn="ctr"/>
            <a:r>
              <a:rPr lang="zh-CN" altLang="en-US" dirty="0">
                <a:solidFill>
                  <a:srgbClr val="FFF9E6"/>
                </a:solidFill>
                <a:latin typeface="微软雅黑" panose="020B0503020204020204" charset="-122"/>
                <a:ea typeface="微软雅黑" panose="020B0503020204020204" charset="-122"/>
              </a:rPr>
              <a:t>关键词</a:t>
            </a:r>
          </a:p>
        </p:txBody>
      </p:sp>
      <p:sp>
        <p:nvSpPr>
          <p:cNvPr id="42" name="文本框 29"/>
          <p:cNvSpPr txBox="1"/>
          <p:nvPr/>
        </p:nvSpPr>
        <p:spPr>
          <a:xfrm>
            <a:off x="3482955" y="2791612"/>
            <a:ext cx="800219" cy="338554"/>
          </a:xfrm>
          <a:prstGeom prst="rect">
            <a:avLst/>
          </a:prstGeom>
          <a:noFill/>
        </p:spPr>
        <p:txBody>
          <a:bodyPr wrap="none" rtlCol="0">
            <a:spAutoFit/>
          </a:bodyPr>
          <a:lstStyle/>
          <a:p>
            <a:pPr algn="ctr"/>
            <a:r>
              <a:rPr lang="zh-CN" altLang="en-US" sz="1600" dirty="0">
                <a:solidFill>
                  <a:srgbClr val="FFF9E6"/>
                </a:solidFill>
                <a:latin typeface="微软雅黑" panose="020B0503020204020204" charset="-122"/>
                <a:ea typeface="微软雅黑" panose="020B0503020204020204" charset="-122"/>
              </a:rPr>
              <a:t>关键词</a:t>
            </a:r>
          </a:p>
        </p:txBody>
      </p:sp>
      <p:sp>
        <p:nvSpPr>
          <p:cNvPr id="43" name="文本框 30"/>
          <p:cNvSpPr txBox="1"/>
          <p:nvPr/>
        </p:nvSpPr>
        <p:spPr>
          <a:xfrm>
            <a:off x="1688128" y="3741058"/>
            <a:ext cx="800219" cy="338554"/>
          </a:xfrm>
          <a:prstGeom prst="rect">
            <a:avLst/>
          </a:prstGeom>
          <a:noFill/>
        </p:spPr>
        <p:txBody>
          <a:bodyPr wrap="none" rtlCol="0">
            <a:spAutoFit/>
          </a:bodyPr>
          <a:lstStyle/>
          <a:p>
            <a:pPr algn="ctr"/>
            <a:r>
              <a:rPr lang="zh-CN" altLang="en-US" sz="1600" dirty="0">
                <a:solidFill>
                  <a:srgbClr val="FFF9E6"/>
                </a:solidFill>
                <a:latin typeface="微软雅黑" panose="020B0503020204020204" charset="-122"/>
                <a:ea typeface="微软雅黑" panose="020B0503020204020204" charset="-122"/>
              </a:rPr>
              <a:t>关键词</a:t>
            </a:r>
          </a:p>
        </p:txBody>
      </p:sp>
      <p:sp>
        <p:nvSpPr>
          <p:cNvPr id="49" name="文本框 37"/>
          <p:cNvSpPr txBox="1"/>
          <p:nvPr/>
        </p:nvSpPr>
        <p:spPr>
          <a:xfrm>
            <a:off x="6943818" y="3328002"/>
            <a:ext cx="1107996" cy="369332"/>
          </a:xfrm>
          <a:prstGeom prst="rect">
            <a:avLst/>
          </a:prstGeom>
          <a:noFill/>
        </p:spPr>
        <p:txBody>
          <a:bodyPr wrap="none" rtlCol="0">
            <a:spAutoFit/>
          </a:bodyPr>
          <a:lstStyle/>
          <a:p>
            <a:r>
              <a:rPr lang="zh-CN" altLang="en-US" dirty="0">
                <a:solidFill>
                  <a:schemeClr val="bg1"/>
                </a:solidFill>
                <a:latin typeface="微软雅黑" panose="020B0503020204020204" charset="-122"/>
                <a:ea typeface="微软雅黑" panose="020B0503020204020204" charset="-122"/>
              </a:rPr>
              <a:t>添加标题</a:t>
            </a:r>
          </a:p>
        </p:txBody>
      </p:sp>
      <p:sp>
        <p:nvSpPr>
          <p:cNvPr id="52" name="文本框 42"/>
          <p:cNvSpPr txBox="1"/>
          <p:nvPr/>
        </p:nvSpPr>
        <p:spPr>
          <a:xfrm>
            <a:off x="6943818" y="4847103"/>
            <a:ext cx="1107996" cy="369332"/>
          </a:xfrm>
          <a:prstGeom prst="rect">
            <a:avLst/>
          </a:prstGeom>
          <a:noFill/>
        </p:spPr>
        <p:txBody>
          <a:bodyPr wrap="none" rtlCol="0">
            <a:spAutoFit/>
          </a:bodyPr>
          <a:lstStyle/>
          <a:p>
            <a:r>
              <a:rPr lang="zh-CN" altLang="en-US" dirty="0">
                <a:solidFill>
                  <a:schemeClr val="bg1"/>
                </a:solidFill>
                <a:latin typeface="微软雅黑" panose="020B0503020204020204" charset="-122"/>
                <a:ea typeface="微软雅黑" panose="020B0503020204020204" charset="-122"/>
              </a:rPr>
              <a:t>添加标题</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87" y="543560"/>
            <a:ext cx="5768290" cy="2875559"/>
          </a:xfrm>
          <a:prstGeom prst="rect">
            <a:avLst/>
          </a:prstGeom>
        </p:spPr>
      </p:pic>
      <p:pic>
        <p:nvPicPr>
          <p:cNvPr id="57" name="图片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587" y="510046"/>
            <a:ext cx="5787663" cy="290907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93" y="3548115"/>
            <a:ext cx="6242062" cy="3212156"/>
          </a:xfrm>
          <a:prstGeom prst="rect">
            <a:avLst/>
          </a:prstGeom>
        </p:spPr>
      </p:pic>
      <p:sp>
        <p:nvSpPr>
          <p:cNvPr id="19" name="矩形 18"/>
          <p:cNvSpPr/>
          <p:nvPr/>
        </p:nvSpPr>
        <p:spPr>
          <a:xfrm>
            <a:off x="248172" y="4150993"/>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20" name="文本占位符 3"/>
          <p:cNvSpPr txBox="1"/>
          <p:nvPr/>
        </p:nvSpPr>
        <p:spPr>
          <a:xfrm>
            <a:off x="685574" y="4079612"/>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smtClean="0">
                <a:solidFill>
                  <a:schemeClr val="tx1">
                    <a:lumMod val="65000"/>
                    <a:lumOff val="35000"/>
                  </a:schemeClr>
                </a:solidFill>
                <a:latin typeface="微软雅黑" panose="020B0503020204020204" charset="-122"/>
                <a:ea typeface="微软雅黑" panose="020B0503020204020204" charset="-122"/>
              </a:rPr>
              <a:t>注册表结构</a:t>
            </a:r>
            <a:endParaRPr kumimoji="1" lang="zh-CN" altLang="en-US" sz="2000" b="0" dirty="0">
              <a:solidFill>
                <a:schemeClr val="tx1">
                  <a:lumMod val="65000"/>
                  <a:lumOff val="35000"/>
                </a:schemeClr>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43805887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ppt_x"/>
                                          </p:val>
                                        </p:tav>
                                        <p:tav tm="100000">
                                          <p:val>
                                            <p:strVal val="#ppt_x"/>
                                          </p:val>
                                        </p:tav>
                                      </p:tavLst>
                                    </p:anim>
                                    <p:anim calcmode="lin" valueType="num">
                                      <p:cBhvr additive="base">
                                        <p:cTn id="12" dur="500" fill="hold"/>
                                        <p:tgtEl>
                                          <p:spTgt spid="4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par>
                                <p:cTn id="21" presetID="12" presetClass="entr" presetSubtype="8"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750"/>
                                        <p:tgtEl>
                                          <p:spTgt spid="49"/>
                                        </p:tgtEl>
                                        <p:attrNameLst>
                                          <p:attrName>ppt_x</p:attrName>
                                        </p:attrNameLst>
                                      </p:cBhvr>
                                      <p:tavLst>
                                        <p:tav tm="0">
                                          <p:val>
                                            <p:strVal val="#ppt_x-#ppt_w*1.125000"/>
                                          </p:val>
                                        </p:tav>
                                        <p:tav tm="100000">
                                          <p:val>
                                            <p:strVal val="#ppt_x"/>
                                          </p:val>
                                        </p:tav>
                                      </p:tavLst>
                                    </p:anim>
                                    <p:animEffect transition="in" filter="wipe(right)">
                                      <p:cBhvr>
                                        <p:cTn id="24" dur="750"/>
                                        <p:tgtEl>
                                          <p:spTgt spid="49"/>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750"/>
                                        <p:tgtEl>
                                          <p:spTgt spid="52"/>
                                        </p:tgtEl>
                                        <p:attrNameLst>
                                          <p:attrName>ppt_x</p:attrName>
                                        </p:attrNameLst>
                                      </p:cBhvr>
                                      <p:tavLst>
                                        <p:tav tm="0">
                                          <p:val>
                                            <p:strVal val="#ppt_x-#ppt_w*1.125000"/>
                                          </p:val>
                                        </p:tav>
                                        <p:tav tm="100000">
                                          <p:val>
                                            <p:strVal val="#ppt_x"/>
                                          </p:val>
                                        </p:tav>
                                      </p:tavLst>
                                    </p:anim>
                                    <p:animEffect transition="in" filter="wipe(right)">
                                      <p:cBhvr>
                                        <p:cTn id="28" dur="7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9" grpId="0"/>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1071996" y="2766621"/>
            <a:ext cx="3008380" cy="662379"/>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4265" b="1" dirty="0">
                <a:solidFill>
                  <a:srgbClr val="0070C0"/>
                </a:solidFill>
                <a:latin typeface="微软雅黑" panose="020B0503020204020204" charset="-122"/>
                <a:ea typeface="微软雅黑" panose="020B0503020204020204" charset="-122"/>
              </a:rPr>
              <a:t>目录</a:t>
            </a:r>
          </a:p>
          <a:p>
            <a:pPr marL="0" indent="0" algn="ctr">
              <a:buNone/>
            </a:pPr>
            <a:r>
              <a:rPr lang="en-US" altLang="zh-CN" sz="2400" b="1" dirty="0">
                <a:solidFill>
                  <a:schemeClr val="tx1">
                    <a:lumMod val="75000"/>
                    <a:lumOff val="25000"/>
                  </a:schemeClr>
                </a:solidFill>
                <a:latin typeface="微软雅黑" panose="020B0503020204020204" charset="-122"/>
                <a:ea typeface="微软雅黑" panose="020B0503020204020204" charset="-122"/>
              </a:rPr>
              <a:t>Contents</a:t>
            </a:r>
          </a:p>
        </p:txBody>
      </p:sp>
      <p:grpSp>
        <p:nvGrpSpPr>
          <p:cNvPr id="45" name="组合 44"/>
          <p:cNvGrpSpPr/>
          <p:nvPr/>
        </p:nvGrpSpPr>
        <p:grpSpPr>
          <a:xfrm>
            <a:off x="4560431" y="1819685"/>
            <a:ext cx="1192345" cy="666115"/>
            <a:chOff x="2215144" y="927951"/>
            <a:chExt cx="1244730" cy="915925"/>
          </a:xfrm>
        </p:grpSpPr>
        <p:sp>
          <p:nvSpPr>
            <p:cNvPr id="46" name="平行四边形 45"/>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Impact" panose="020B0806030902050204" pitchFamily="34" charset="0"/>
              </a:endParaRPr>
            </a:p>
          </p:txBody>
        </p:sp>
        <p:sp>
          <p:nvSpPr>
            <p:cNvPr id="47" name="文本框 9"/>
            <p:cNvSpPr txBox="1"/>
            <p:nvPr/>
          </p:nvSpPr>
          <p:spPr>
            <a:xfrm>
              <a:off x="2393075" y="927951"/>
              <a:ext cx="1066799" cy="915925"/>
            </a:xfrm>
            <a:prstGeom prst="rect">
              <a:avLst/>
            </a:prstGeom>
            <a:noFill/>
          </p:spPr>
          <p:txBody>
            <a:bodyPr wrap="square" rtlCol="0">
              <a:spAutoFit/>
            </a:bodyPr>
            <a:lstStyle/>
            <a:p>
              <a:r>
                <a:rPr lang="en-US" altLang="zh-CN" sz="3735" dirty="0">
                  <a:solidFill>
                    <a:schemeClr val="bg1"/>
                  </a:solidFill>
                  <a:latin typeface="Impact" panose="020B0806030902050204" pitchFamily="34" charset="0"/>
                </a:rPr>
                <a:t>01</a:t>
              </a:r>
              <a:endParaRPr lang="zh-CN" altLang="en-US" sz="3735" dirty="0">
                <a:solidFill>
                  <a:schemeClr val="bg1"/>
                </a:solidFill>
                <a:latin typeface="Impact" panose="020B0806030902050204" pitchFamily="34" charset="0"/>
              </a:endParaRPr>
            </a:p>
          </p:txBody>
        </p:sp>
      </p:grpSp>
      <p:grpSp>
        <p:nvGrpSpPr>
          <p:cNvPr id="48" name="组合 47"/>
          <p:cNvGrpSpPr/>
          <p:nvPr/>
        </p:nvGrpSpPr>
        <p:grpSpPr>
          <a:xfrm>
            <a:off x="4560431" y="2725837"/>
            <a:ext cx="1192345" cy="672217"/>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Impact" panose="020B0806030902050204" pitchFamily="34" charset="0"/>
              </a:endParaRPr>
            </a:p>
          </p:txBody>
        </p:sp>
        <p:sp>
          <p:nvSpPr>
            <p:cNvPr id="50" name="文本框 10"/>
            <p:cNvSpPr txBox="1"/>
            <p:nvPr/>
          </p:nvSpPr>
          <p:spPr>
            <a:xfrm>
              <a:off x="2393075" y="1952311"/>
              <a:ext cx="1066799" cy="915927"/>
            </a:xfrm>
            <a:prstGeom prst="rect">
              <a:avLst/>
            </a:prstGeom>
            <a:noFill/>
          </p:spPr>
          <p:txBody>
            <a:bodyPr wrap="square" rtlCol="0">
              <a:spAutoFit/>
            </a:bodyPr>
            <a:lstStyle/>
            <a:p>
              <a:r>
                <a:rPr lang="en-US" altLang="zh-CN" sz="3735" dirty="0">
                  <a:solidFill>
                    <a:schemeClr val="bg1"/>
                  </a:solidFill>
                  <a:latin typeface="Impact" panose="020B0806030902050204" pitchFamily="34" charset="0"/>
                </a:rPr>
                <a:t>02</a:t>
              </a:r>
              <a:endParaRPr lang="zh-CN" altLang="en-US" sz="3735" dirty="0">
                <a:solidFill>
                  <a:schemeClr val="bg1"/>
                </a:solidFill>
                <a:latin typeface="Impact" panose="020B0806030902050204" pitchFamily="34" charset="0"/>
              </a:endParaRPr>
            </a:p>
          </p:txBody>
        </p:sp>
      </p:grpSp>
      <p:grpSp>
        <p:nvGrpSpPr>
          <p:cNvPr id="51" name="组合 50"/>
          <p:cNvGrpSpPr/>
          <p:nvPr/>
        </p:nvGrpSpPr>
        <p:grpSpPr>
          <a:xfrm>
            <a:off x="4560431" y="3661635"/>
            <a:ext cx="1192345" cy="666115"/>
            <a:chOff x="2215144" y="3018134"/>
            <a:chExt cx="1244730" cy="915925"/>
          </a:xfrm>
        </p:grpSpPr>
        <p:sp>
          <p:nvSpPr>
            <p:cNvPr id="52" name="平行四边形 51"/>
            <p:cNvSpPr/>
            <p:nvPr/>
          </p:nvSpPr>
          <p:spPr>
            <a:xfrm>
              <a:off x="2215144" y="3084852"/>
              <a:ext cx="1120898" cy="842781"/>
            </a:xfrm>
            <a:prstGeom prst="parallelogram">
              <a:avLst>
                <a:gd name="adj" fmla="val 4820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Impact" panose="020B0806030902050204" pitchFamily="34" charset="0"/>
              </a:endParaRPr>
            </a:p>
          </p:txBody>
        </p:sp>
        <p:sp>
          <p:nvSpPr>
            <p:cNvPr id="53" name="文本框 11"/>
            <p:cNvSpPr txBox="1"/>
            <p:nvPr/>
          </p:nvSpPr>
          <p:spPr>
            <a:xfrm>
              <a:off x="2393075" y="3018134"/>
              <a:ext cx="1066799" cy="915925"/>
            </a:xfrm>
            <a:prstGeom prst="rect">
              <a:avLst/>
            </a:prstGeom>
            <a:noFill/>
          </p:spPr>
          <p:txBody>
            <a:bodyPr wrap="square" rtlCol="0">
              <a:spAutoFit/>
            </a:bodyPr>
            <a:lstStyle/>
            <a:p>
              <a:r>
                <a:rPr lang="en-US" altLang="zh-CN" sz="3735" dirty="0">
                  <a:solidFill>
                    <a:schemeClr val="bg1"/>
                  </a:solidFill>
                  <a:latin typeface="Impact" panose="020B0806030902050204" pitchFamily="34" charset="0"/>
                </a:rPr>
                <a:t>03</a:t>
              </a:r>
              <a:endParaRPr lang="zh-CN" altLang="en-US" sz="3735" dirty="0">
                <a:solidFill>
                  <a:schemeClr val="bg1"/>
                </a:solidFill>
                <a:latin typeface="Impact" panose="020B0806030902050204" pitchFamily="34" charset="0"/>
              </a:endParaRPr>
            </a:p>
          </p:txBody>
        </p:sp>
      </p:grpSp>
      <p:grpSp>
        <p:nvGrpSpPr>
          <p:cNvPr id="54" name="组合 53"/>
          <p:cNvGrpSpPr/>
          <p:nvPr/>
        </p:nvGrpSpPr>
        <p:grpSpPr>
          <a:xfrm>
            <a:off x="4560431" y="4571621"/>
            <a:ext cx="1192345" cy="677512"/>
            <a:chOff x="2215144" y="4047039"/>
            <a:chExt cx="1244730" cy="931598"/>
          </a:xfrm>
        </p:grpSpPr>
        <p:sp>
          <p:nvSpPr>
            <p:cNvPr id="55" name="平行四边形 54"/>
            <p:cNvSpPr/>
            <p:nvPr/>
          </p:nvSpPr>
          <p:spPr>
            <a:xfrm>
              <a:off x="2215144" y="4135856"/>
              <a:ext cx="1120898" cy="842781"/>
            </a:xfrm>
            <a:prstGeom prst="parallelogram">
              <a:avLst>
                <a:gd name="adj" fmla="val 4820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Impact" panose="020B0806030902050204" pitchFamily="34" charset="0"/>
              </a:endParaRPr>
            </a:p>
          </p:txBody>
        </p:sp>
        <p:sp>
          <p:nvSpPr>
            <p:cNvPr id="56" name="文本框 12"/>
            <p:cNvSpPr txBox="1"/>
            <p:nvPr/>
          </p:nvSpPr>
          <p:spPr>
            <a:xfrm>
              <a:off x="2393075" y="4047039"/>
              <a:ext cx="1066799" cy="915927"/>
            </a:xfrm>
            <a:prstGeom prst="rect">
              <a:avLst/>
            </a:prstGeom>
            <a:noFill/>
          </p:spPr>
          <p:txBody>
            <a:bodyPr wrap="square" rtlCol="0">
              <a:spAutoFit/>
            </a:bodyPr>
            <a:lstStyle/>
            <a:p>
              <a:r>
                <a:rPr lang="en-US" altLang="zh-CN" sz="3735" dirty="0">
                  <a:solidFill>
                    <a:schemeClr val="bg1"/>
                  </a:solidFill>
                  <a:latin typeface="Impact" panose="020B0806030902050204" pitchFamily="34" charset="0"/>
                </a:rPr>
                <a:t>04</a:t>
              </a:r>
              <a:endParaRPr lang="zh-CN" altLang="en-US" sz="3735" dirty="0">
                <a:solidFill>
                  <a:schemeClr val="bg1"/>
                </a:solidFill>
                <a:latin typeface="Impact" panose="020B0806030902050204" pitchFamily="34" charset="0"/>
              </a:endParaRPr>
            </a:p>
          </p:txBody>
        </p:sp>
      </p:grpSp>
      <p:grpSp>
        <p:nvGrpSpPr>
          <p:cNvPr id="60" name="组合 59"/>
          <p:cNvGrpSpPr/>
          <p:nvPr/>
        </p:nvGrpSpPr>
        <p:grpSpPr>
          <a:xfrm>
            <a:off x="5466102" y="1837433"/>
            <a:ext cx="5143000" cy="612920"/>
            <a:chOff x="4315150" y="953426"/>
            <a:chExt cx="3857250" cy="540057"/>
          </a:xfrm>
        </p:grpSpPr>
        <p:sp>
          <p:nvSpPr>
            <p:cNvPr id="61" name="矩形 60"/>
            <p:cNvSpPr/>
            <p:nvPr/>
          </p:nvSpPr>
          <p:spPr>
            <a:xfrm>
              <a:off x="4841196" y="1036090"/>
              <a:ext cx="2827147" cy="405646"/>
            </a:xfrm>
            <a:prstGeom prst="rect">
              <a:avLst/>
            </a:prstGeom>
            <a:ln w="15875">
              <a:noFill/>
            </a:ln>
          </p:spPr>
          <p:txBody>
            <a:bodyPr wrap="square" lIns="91440" tIns="45720" rIns="91440" bIns="45720">
              <a:spAutoFit/>
            </a:bodyPr>
            <a:lstStyle/>
            <a:p>
              <a:r>
                <a:rPr lang="zh-CN" altLang="en-US" sz="2400" b="1" dirty="0">
                  <a:solidFill>
                    <a:schemeClr val="tx1">
                      <a:lumMod val="75000"/>
                      <a:lumOff val="25000"/>
                    </a:schemeClr>
                  </a:solidFill>
                  <a:latin typeface="微软雅黑" panose="020B0503020204020204" charset="-122"/>
                  <a:ea typeface="微软雅黑" panose="020B0503020204020204" charset="-122"/>
                </a:rPr>
                <a:t>项目预期与实际进展</a:t>
              </a:r>
            </a:p>
          </p:txBody>
        </p:sp>
        <p:sp>
          <p:nvSpPr>
            <p:cNvPr id="62" name="平行四边形 61"/>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zh-CN" altLang="en-US" sz="2135" b="1">
                <a:solidFill>
                  <a:schemeClr val="tx1">
                    <a:lumMod val="75000"/>
                    <a:lumOff val="25000"/>
                  </a:schemeClr>
                </a:solidFill>
              </a:endParaRPr>
            </a:p>
          </p:txBody>
        </p:sp>
      </p:grpSp>
      <p:grpSp>
        <p:nvGrpSpPr>
          <p:cNvPr id="63" name="组合 62"/>
          <p:cNvGrpSpPr/>
          <p:nvPr/>
        </p:nvGrpSpPr>
        <p:grpSpPr>
          <a:xfrm>
            <a:off x="5466102" y="2762971"/>
            <a:ext cx="5143000" cy="612920"/>
            <a:chOff x="4315150" y="1647579"/>
            <a:chExt cx="3857250" cy="540057"/>
          </a:xfrm>
        </p:grpSpPr>
        <p:sp>
          <p:nvSpPr>
            <p:cNvPr id="64" name="矩形 63"/>
            <p:cNvSpPr/>
            <p:nvPr/>
          </p:nvSpPr>
          <p:spPr>
            <a:xfrm>
              <a:off x="4841196" y="1730243"/>
              <a:ext cx="2827147" cy="405646"/>
            </a:xfrm>
            <a:prstGeom prst="rect">
              <a:avLst/>
            </a:prstGeom>
            <a:ln w="15875">
              <a:noFill/>
            </a:ln>
          </p:spPr>
          <p:txBody>
            <a:bodyPr wrap="square" lIns="91440" tIns="45720" rIns="91440" bIns="45720">
              <a:spAutoFit/>
            </a:bodyPr>
            <a:lstStyle/>
            <a:p>
              <a:r>
                <a:rPr lang="zh-CN" altLang="en-US" sz="2400" b="1" dirty="0">
                  <a:solidFill>
                    <a:schemeClr val="tx1">
                      <a:lumMod val="75000"/>
                      <a:lumOff val="25000"/>
                    </a:schemeClr>
                  </a:solidFill>
                  <a:latin typeface="微软雅黑" panose="020B0503020204020204" charset="-122"/>
                  <a:ea typeface="微软雅黑" panose="020B0503020204020204" charset="-122"/>
                </a:rPr>
                <a:t>项目的实际架构</a:t>
              </a:r>
            </a:p>
          </p:txBody>
        </p:sp>
        <p:sp>
          <p:nvSpPr>
            <p:cNvPr id="65" name="平行四边形 64"/>
            <p:cNvSpPr/>
            <p:nvPr/>
          </p:nvSpPr>
          <p:spPr>
            <a:xfrm>
              <a:off x="4315150" y="1647579"/>
              <a:ext cx="3857250" cy="540057"/>
            </a:xfrm>
            <a:prstGeom prst="parallelogram">
              <a:avLst>
                <a:gd name="adj" fmla="val 48207"/>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zh-CN" altLang="en-US" sz="2135" b="1">
                <a:solidFill>
                  <a:schemeClr val="tx1">
                    <a:lumMod val="75000"/>
                    <a:lumOff val="25000"/>
                  </a:schemeClr>
                </a:solidFill>
              </a:endParaRPr>
            </a:p>
          </p:txBody>
        </p:sp>
      </p:grpSp>
      <p:grpSp>
        <p:nvGrpSpPr>
          <p:cNvPr id="66" name="组合 65"/>
          <p:cNvGrpSpPr/>
          <p:nvPr/>
        </p:nvGrpSpPr>
        <p:grpSpPr>
          <a:xfrm>
            <a:off x="5466102" y="3692952"/>
            <a:ext cx="5143000" cy="612920"/>
            <a:chOff x="4315150" y="2341731"/>
            <a:chExt cx="3857250" cy="540057"/>
          </a:xfrm>
        </p:grpSpPr>
        <p:sp>
          <p:nvSpPr>
            <p:cNvPr id="67" name="矩形 66"/>
            <p:cNvSpPr/>
            <p:nvPr/>
          </p:nvSpPr>
          <p:spPr>
            <a:xfrm>
              <a:off x="4841197" y="2424395"/>
              <a:ext cx="2827146" cy="405646"/>
            </a:xfrm>
            <a:prstGeom prst="rect">
              <a:avLst/>
            </a:prstGeom>
            <a:ln w="15875">
              <a:noFill/>
            </a:ln>
          </p:spPr>
          <p:txBody>
            <a:bodyPr wrap="square" lIns="91440" tIns="45720" rIns="91440" bIns="45720">
              <a:spAutoFit/>
            </a:bodyPr>
            <a:lstStyle/>
            <a:p>
              <a:r>
                <a:rPr lang="zh-CN" altLang="en-US" sz="2400" b="1" dirty="0">
                  <a:solidFill>
                    <a:schemeClr val="tx1">
                      <a:lumMod val="75000"/>
                      <a:lumOff val="25000"/>
                    </a:schemeClr>
                  </a:solidFill>
                  <a:latin typeface="微软雅黑" panose="020B0503020204020204" charset="-122"/>
                  <a:ea typeface="微软雅黑" panose="020B0503020204020204" charset="-122"/>
                </a:rPr>
                <a:t>项目测试工作</a:t>
              </a:r>
            </a:p>
          </p:txBody>
        </p:sp>
        <p:sp>
          <p:nvSpPr>
            <p:cNvPr id="68" name="平行四边形 67"/>
            <p:cNvSpPr/>
            <p:nvPr/>
          </p:nvSpPr>
          <p:spPr>
            <a:xfrm>
              <a:off x="4315150" y="2341731"/>
              <a:ext cx="3857250" cy="540057"/>
            </a:xfrm>
            <a:prstGeom prst="parallelogram">
              <a:avLst>
                <a:gd name="adj" fmla="val 48207"/>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zh-CN" altLang="en-US" sz="2135" b="1">
                <a:solidFill>
                  <a:schemeClr val="tx1">
                    <a:lumMod val="75000"/>
                    <a:lumOff val="25000"/>
                  </a:schemeClr>
                </a:solidFill>
              </a:endParaRPr>
            </a:p>
          </p:txBody>
        </p:sp>
      </p:grpSp>
      <p:grpSp>
        <p:nvGrpSpPr>
          <p:cNvPr id="69" name="组合 68"/>
          <p:cNvGrpSpPr/>
          <p:nvPr/>
        </p:nvGrpSpPr>
        <p:grpSpPr>
          <a:xfrm>
            <a:off x="5466102" y="4614044"/>
            <a:ext cx="5143000" cy="612920"/>
            <a:chOff x="4315150" y="3035884"/>
            <a:chExt cx="3857250" cy="540057"/>
          </a:xfrm>
        </p:grpSpPr>
        <p:sp>
          <p:nvSpPr>
            <p:cNvPr id="70" name="矩形 69"/>
            <p:cNvSpPr/>
            <p:nvPr/>
          </p:nvSpPr>
          <p:spPr>
            <a:xfrm>
              <a:off x="4841196" y="3118548"/>
              <a:ext cx="2827147" cy="405646"/>
            </a:xfrm>
            <a:prstGeom prst="rect">
              <a:avLst/>
            </a:prstGeom>
            <a:ln w="15875">
              <a:noFill/>
            </a:ln>
          </p:spPr>
          <p:txBody>
            <a:bodyPr wrap="square" lIns="91440" tIns="45720" rIns="91440" bIns="45720">
              <a:spAutoFit/>
            </a:bodyPr>
            <a:lstStyle/>
            <a:p>
              <a:r>
                <a:rPr lang="zh-CN" altLang="en-US" sz="2400" b="1" dirty="0">
                  <a:solidFill>
                    <a:schemeClr val="tx1">
                      <a:lumMod val="75000"/>
                      <a:lumOff val="25000"/>
                    </a:schemeClr>
                  </a:solidFill>
                  <a:latin typeface="微软雅黑" panose="020B0503020204020204" charset="-122"/>
                  <a:ea typeface="微软雅黑" panose="020B0503020204020204" charset="-122"/>
                </a:rPr>
                <a:t>总结与反思</a:t>
              </a:r>
            </a:p>
          </p:txBody>
        </p:sp>
        <p:sp>
          <p:nvSpPr>
            <p:cNvPr id="71" name="平行四边形 70"/>
            <p:cNvSpPr/>
            <p:nvPr/>
          </p:nvSpPr>
          <p:spPr>
            <a:xfrm>
              <a:off x="4315150" y="3035884"/>
              <a:ext cx="3857250" cy="540057"/>
            </a:xfrm>
            <a:prstGeom prst="parallelogram">
              <a:avLst>
                <a:gd name="adj" fmla="val 48207"/>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zh-CN" altLang="en-US" sz="2135" b="1">
                <a:solidFill>
                  <a:schemeClr val="tx1">
                    <a:lumMod val="75000"/>
                    <a:lumOff val="25000"/>
                  </a:schemeClr>
                </a:solidFill>
              </a:endParaRPr>
            </a:p>
          </p:txBody>
        </p:sp>
      </p:grpSp>
      <p:sp>
        <p:nvSpPr>
          <p:cNvPr id="81" name="等腰三角形 80"/>
          <p:cNvSpPr/>
          <p:nvPr/>
        </p:nvSpPr>
        <p:spPr>
          <a:xfrm>
            <a:off x="-125866" y="4437500"/>
            <a:ext cx="3458403" cy="2584187"/>
          </a:xfrm>
          <a:prstGeom prst="triangle">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2" name="等腰三角形 81"/>
          <p:cNvSpPr/>
          <p:nvPr/>
        </p:nvSpPr>
        <p:spPr>
          <a:xfrm>
            <a:off x="1348800" y="5033297"/>
            <a:ext cx="2607127" cy="1948097"/>
          </a:xfrm>
          <a:prstGeom prst="triangle">
            <a:avLst/>
          </a:prstGeom>
          <a:solidFill>
            <a:schemeClr val="accent4">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transition advTm="4633">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anim calcmode="lin" valueType="num">
                                      <p:cBhvr>
                                        <p:cTn id="8" dur="1000" fill="hold"/>
                                        <p:tgtEl>
                                          <p:spTgt spid="81"/>
                                        </p:tgtEl>
                                        <p:attrNameLst>
                                          <p:attrName>ppt_x</p:attrName>
                                        </p:attrNameLst>
                                      </p:cBhvr>
                                      <p:tavLst>
                                        <p:tav tm="0">
                                          <p:val>
                                            <p:strVal val="#ppt_x"/>
                                          </p:val>
                                        </p:tav>
                                        <p:tav tm="100000">
                                          <p:val>
                                            <p:strVal val="#ppt_x"/>
                                          </p:val>
                                        </p:tav>
                                      </p:tavLst>
                                    </p:anim>
                                    <p:anim calcmode="lin" valueType="num">
                                      <p:cBhvr>
                                        <p:cTn id="9" dur="10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1000"/>
                                        <p:tgtEl>
                                          <p:spTgt spid="82"/>
                                        </p:tgtEl>
                                      </p:cBhvr>
                                    </p:animEffect>
                                    <p:anim calcmode="lin" valueType="num">
                                      <p:cBhvr>
                                        <p:cTn id="13" dur="1000" fill="hold"/>
                                        <p:tgtEl>
                                          <p:spTgt spid="82"/>
                                        </p:tgtEl>
                                        <p:attrNameLst>
                                          <p:attrName>ppt_x</p:attrName>
                                        </p:attrNameLst>
                                      </p:cBhvr>
                                      <p:tavLst>
                                        <p:tav tm="0">
                                          <p:val>
                                            <p:strVal val="#ppt_x"/>
                                          </p:val>
                                        </p:tav>
                                        <p:tav tm="100000">
                                          <p:val>
                                            <p:strVal val="#ppt_x"/>
                                          </p:val>
                                        </p:tav>
                                      </p:tavLst>
                                    </p:anim>
                                    <p:anim calcmode="lin" valueType="num">
                                      <p:cBhvr>
                                        <p:cTn id="14" dur="1000" fill="hold"/>
                                        <p:tgtEl>
                                          <p:spTgt spid="8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 presetClass="entr" presetSubtype="8"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anim calcmode="lin" valueType="num">
                                      <p:cBhvr additive="base">
                                        <p:cTn id="24" dur="500" fill="hold"/>
                                        <p:tgtEl>
                                          <p:spTgt spid="45"/>
                                        </p:tgtEl>
                                        <p:attrNameLst>
                                          <p:attrName>ppt_x</p:attrName>
                                        </p:attrNameLst>
                                      </p:cBhvr>
                                      <p:tavLst>
                                        <p:tav tm="0">
                                          <p:val>
                                            <p:strVal val="0-#ppt_w/2"/>
                                          </p:val>
                                        </p:tav>
                                        <p:tav tm="100000">
                                          <p:val>
                                            <p:strVal val="#ppt_x"/>
                                          </p:val>
                                        </p:tav>
                                      </p:tavLst>
                                    </p:anim>
                                    <p:anim calcmode="lin" valueType="num">
                                      <p:cBhvr additive="base">
                                        <p:cTn id="25" dur="500" fill="hold"/>
                                        <p:tgtEl>
                                          <p:spTgt spid="45"/>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 calcmode="lin" valueType="num">
                                      <p:cBhvr additive="base">
                                        <p:cTn id="28" dur="500" fill="hold"/>
                                        <p:tgtEl>
                                          <p:spTgt spid="60"/>
                                        </p:tgtEl>
                                        <p:attrNameLst>
                                          <p:attrName>ppt_x</p:attrName>
                                        </p:attrNameLst>
                                      </p:cBhvr>
                                      <p:tavLst>
                                        <p:tav tm="0">
                                          <p:val>
                                            <p:strVal val="0-#ppt_w/2"/>
                                          </p:val>
                                        </p:tav>
                                        <p:tav tm="100000">
                                          <p:val>
                                            <p:strVal val="#ppt_x"/>
                                          </p:val>
                                        </p:tav>
                                      </p:tavLst>
                                    </p:anim>
                                    <p:anim calcmode="lin" valueType="num">
                                      <p:cBhvr additive="base">
                                        <p:cTn id="29" dur="500" fill="hold"/>
                                        <p:tgtEl>
                                          <p:spTgt spid="60"/>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2"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1+#ppt_w/2"/>
                                          </p:val>
                                        </p:tav>
                                        <p:tav tm="100000">
                                          <p:val>
                                            <p:strVal val="#ppt_x"/>
                                          </p:val>
                                        </p:tav>
                                      </p:tavLst>
                                    </p:anim>
                                    <p:anim calcmode="lin" valueType="num">
                                      <p:cBhvr additive="base">
                                        <p:cTn id="34" dur="500" fill="hold"/>
                                        <p:tgtEl>
                                          <p:spTgt spid="48"/>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1+#ppt_w/2"/>
                                          </p:val>
                                        </p:tav>
                                        <p:tav tm="100000">
                                          <p:val>
                                            <p:strVal val="#ppt_x"/>
                                          </p:val>
                                        </p:tav>
                                      </p:tavLst>
                                    </p:anim>
                                    <p:anim calcmode="lin" valueType="num">
                                      <p:cBhvr additive="base">
                                        <p:cTn id="38" dur="500" fill="hold"/>
                                        <p:tgtEl>
                                          <p:spTgt spid="63"/>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fill="hold" nodeType="afterEffect">
                                  <p:stCondLst>
                                    <p:cond delay="0"/>
                                  </p:stCondLst>
                                  <p:childTnLst>
                                    <p:set>
                                      <p:cBhvr>
                                        <p:cTn id="41" dur="1" fill="hold">
                                          <p:stCondLst>
                                            <p:cond delay="0"/>
                                          </p:stCondLst>
                                        </p:cTn>
                                        <p:tgtEl>
                                          <p:spTgt spid="51"/>
                                        </p:tgtEl>
                                        <p:attrNameLst>
                                          <p:attrName>style.visibility</p:attrName>
                                        </p:attrNameLst>
                                      </p:cBhvr>
                                      <p:to>
                                        <p:strVal val="visible"/>
                                      </p:to>
                                    </p:set>
                                    <p:anim calcmode="lin" valueType="num">
                                      <p:cBhvr additive="base">
                                        <p:cTn id="42" dur="500" fill="hold"/>
                                        <p:tgtEl>
                                          <p:spTgt spid="51"/>
                                        </p:tgtEl>
                                        <p:attrNameLst>
                                          <p:attrName>ppt_x</p:attrName>
                                        </p:attrNameLst>
                                      </p:cBhvr>
                                      <p:tavLst>
                                        <p:tav tm="0">
                                          <p:val>
                                            <p:strVal val="0-#ppt_w/2"/>
                                          </p:val>
                                        </p:tav>
                                        <p:tav tm="100000">
                                          <p:val>
                                            <p:strVal val="#ppt_x"/>
                                          </p:val>
                                        </p:tav>
                                      </p:tavLst>
                                    </p:anim>
                                    <p:anim calcmode="lin" valueType="num">
                                      <p:cBhvr additive="base">
                                        <p:cTn id="43" dur="500" fill="hold"/>
                                        <p:tgtEl>
                                          <p:spTgt spid="5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anim calcmode="lin" valueType="num">
                                      <p:cBhvr additive="base">
                                        <p:cTn id="46" dur="500" fill="hold"/>
                                        <p:tgtEl>
                                          <p:spTgt spid="66"/>
                                        </p:tgtEl>
                                        <p:attrNameLst>
                                          <p:attrName>ppt_x</p:attrName>
                                        </p:attrNameLst>
                                      </p:cBhvr>
                                      <p:tavLst>
                                        <p:tav tm="0">
                                          <p:val>
                                            <p:strVal val="0-#ppt_w/2"/>
                                          </p:val>
                                        </p:tav>
                                        <p:tav tm="100000">
                                          <p:val>
                                            <p:strVal val="#ppt_x"/>
                                          </p:val>
                                        </p:tav>
                                      </p:tavLst>
                                    </p:anim>
                                    <p:anim calcmode="lin" valueType="num">
                                      <p:cBhvr additive="base">
                                        <p:cTn id="47" dur="500" fill="hold"/>
                                        <p:tgtEl>
                                          <p:spTgt spid="66"/>
                                        </p:tgtEl>
                                        <p:attrNameLst>
                                          <p:attrName>ppt_y</p:attrName>
                                        </p:attrNameLst>
                                      </p:cBhvr>
                                      <p:tavLst>
                                        <p:tav tm="0">
                                          <p:val>
                                            <p:strVal val="#ppt_y"/>
                                          </p:val>
                                        </p:tav>
                                        <p:tav tm="100000">
                                          <p:val>
                                            <p:strVal val="#ppt_y"/>
                                          </p:val>
                                        </p:tav>
                                      </p:tavLst>
                                    </p:anim>
                                  </p:childTnLst>
                                </p:cTn>
                              </p:par>
                            </p:childTnLst>
                          </p:cTn>
                        </p:par>
                        <p:par>
                          <p:cTn id="48" fill="hold">
                            <p:stCondLst>
                              <p:cond delay="3500"/>
                            </p:stCondLst>
                            <p:childTnLst>
                              <p:par>
                                <p:cTn id="49" presetID="2" presetClass="entr" presetSubtype="2" fill="hold" nodeType="after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additive="base">
                                        <p:cTn id="51" dur="500" fill="hold"/>
                                        <p:tgtEl>
                                          <p:spTgt spid="54"/>
                                        </p:tgtEl>
                                        <p:attrNameLst>
                                          <p:attrName>ppt_x</p:attrName>
                                        </p:attrNameLst>
                                      </p:cBhvr>
                                      <p:tavLst>
                                        <p:tav tm="0">
                                          <p:val>
                                            <p:strVal val="1+#ppt_w/2"/>
                                          </p:val>
                                        </p:tav>
                                        <p:tav tm="100000">
                                          <p:val>
                                            <p:strVal val="#ppt_x"/>
                                          </p:val>
                                        </p:tav>
                                      </p:tavLst>
                                    </p:anim>
                                    <p:anim calcmode="lin" valueType="num">
                                      <p:cBhvr additive="base">
                                        <p:cTn id="52" dur="500" fill="hold"/>
                                        <p:tgtEl>
                                          <p:spTgt spid="54"/>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anim calcmode="lin" valueType="num">
                                      <p:cBhvr additive="base">
                                        <p:cTn id="55" dur="500" fill="hold"/>
                                        <p:tgtEl>
                                          <p:spTgt spid="69"/>
                                        </p:tgtEl>
                                        <p:attrNameLst>
                                          <p:attrName>ppt_x</p:attrName>
                                        </p:attrNameLst>
                                      </p:cBhvr>
                                      <p:tavLst>
                                        <p:tav tm="0">
                                          <p:val>
                                            <p:strVal val="1+#ppt_w/2"/>
                                          </p:val>
                                        </p:tav>
                                        <p:tav tm="100000">
                                          <p:val>
                                            <p:strVal val="#ppt_x"/>
                                          </p:val>
                                        </p:tav>
                                      </p:tavLst>
                                    </p:anim>
                                    <p:anim calcmode="lin" valueType="num">
                                      <p:cBhvr additive="base">
                                        <p:cTn id="56"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1" grpId="0" animBg="1"/>
      <p:bldP spid="8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31687" y="5625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a:solidFill>
                  <a:schemeClr val="tx1">
                    <a:lumMod val="65000"/>
                    <a:lumOff val="35000"/>
                  </a:schemeClr>
                </a:solidFill>
                <a:latin typeface="微软雅黑" panose="020B0503020204020204" charset="-122"/>
                <a:ea typeface="微软雅黑" panose="020B0503020204020204" charset="-122"/>
              </a:rPr>
              <a:t>登录</a:t>
            </a:r>
            <a:endParaRPr kumimoji="1" lang="zh-CN" altLang="en-US" sz="2000" b="0" dirty="0">
              <a:solidFill>
                <a:schemeClr val="tx1">
                  <a:lumMod val="65000"/>
                  <a:lumOff val="35000"/>
                </a:schemeClr>
              </a:solidFill>
              <a:latin typeface="微软雅黑" panose="020B0503020204020204" charset="-122"/>
              <a:ea typeface="微软雅黑" panose="020B0503020204020204" charset="-122"/>
            </a:endParaRPr>
          </a:p>
        </p:txBody>
      </p:sp>
      <p:grpSp>
        <p:nvGrpSpPr>
          <p:cNvPr id="28" name="组合 27"/>
          <p:cNvGrpSpPr/>
          <p:nvPr/>
        </p:nvGrpSpPr>
        <p:grpSpPr>
          <a:xfrm>
            <a:off x="6275368" y="5564321"/>
            <a:ext cx="5815620" cy="1162490"/>
            <a:chOff x="4364531" y="3742124"/>
            <a:chExt cx="2574151" cy="786042"/>
          </a:xfrm>
        </p:grpSpPr>
        <p:sp>
          <p:nvSpPr>
            <p:cNvPr id="35" name="任意多边形: 形状 5"/>
            <p:cNvSpPr/>
            <p:nvPr/>
          </p:nvSpPr>
          <p:spPr>
            <a:xfrm>
              <a:off x="4364531" y="3988013"/>
              <a:ext cx="2529837" cy="540153"/>
            </a:xfrm>
            <a:custGeom>
              <a:avLst/>
              <a:gdLst>
                <a:gd name="connsiteX0" fmla="*/ 0 w 2597203"/>
                <a:gd name="connsiteY0" fmla="*/ 0 h 537883"/>
                <a:gd name="connsiteX1" fmla="*/ 545566 w 2597203"/>
                <a:gd name="connsiteY1" fmla="*/ 430306 h 537883"/>
                <a:gd name="connsiteX2" fmla="*/ 1313970 w 2597203"/>
                <a:gd name="connsiteY2" fmla="*/ 537883 h 537883"/>
                <a:gd name="connsiteX3" fmla="*/ 2082373 w 2597203"/>
                <a:gd name="connsiteY3" fmla="*/ 399570 h 537883"/>
                <a:gd name="connsiteX4" fmla="*/ 2597203 w 2597203"/>
                <a:gd name="connsiteY4" fmla="*/ 30737 h 537883"/>
                <a:gd name="connsiteX5" fmla="*/ 0 w 2597203"/>
                <a:gd name="connsiteY5" fmla="*/ 0 h 537883"/>
                <a:gd name="connsiteX0-1" fmla="*/ 0 w 2597203"/>
                <a:gd name="connsiteY0-2" fmla="*/ 0 h 538555"/>
                <a:gd name="connsiteX1-3" fmla="*/ 545566 w 2597203"/>
                <a:gd name="connsiteY1-4" fmla="*/ 430306 h 538555"/>
                <a:gd name="connsiteX2-5" fmla="*/ 1313970 w 2597203"/>
                <a:gd name="connsiteY2-6" fmla="*/ 537883 h 538555"/>
                <a:gd name="connsiteX3-7" fmla="*/ 2082373 w 2597203"/>
                <a:gd name="connsiteY3-8" fmla="*/ 399570 h 538555"/>
                <a:gd name="connsiteX4-9" fmla="*/ 2597203 w 2597203"/>
                <a:gd name="connsiteY4-10" fmla="*/ 30737 h 538555"/>
                <a:gd name="connsiteX5-11" fmla="*/ 0 w 2597203"/>
                <a:gd name="connsiteY5-12" fmla="*/ 0 h 538555"/>
                <a:gd name="connsiteX0-13" fmla="*/ 0 w 2597203"/>
                <a:gd name="connsiteY0-14" fmla="*/ 0 h 540101"/>
                <a:gd name="connsiteX1-15" fmla="*/ 545566 w 2597203"/>
                <a:gd name="connsiteY1-16" fmla="*/ 430306 h 540101"/>
                <a:gd name="connsiteX2-17" fmla="*/ 1313970 w 2597203"/>
                <a:gd name="connsiteY2-18" fmla="*/ 537883 h 540101"/>
                <a:gd name="connsiteX3-19" fmla="*/ 2082373 w 2597203"/>
                <a:gd name="connsiteY3-20" fmla="*/ 399570 h 540101"/>
                <a:gd name="connsiteX4-21" fmla="*/ 2597203 w 2597203"/>
                <a:gd name="connsiteY4-22" fmla="*/ 30737 h 540101"/>
                <a:gd name="connsiteX5-23" fmla="*/ 0 w 2597203"/>
                <a:gd name="connsiteY5-24" fmla="*/ 0 h 540101"/>
                <a:gd name="connsiteX0-25" fmla="*/ 0 w 2597203"/>
                <a:gd name="connsiteY0-26" fmla="*/ 0 h 541631"/>
                <a:gd name="connsiteX1-27" fmla="*/ 545566 w 2597203"/>
                <a:gd name="connsiteY1-28" fmla="*/ 430306 h 541631"/>
                <a:gd name="connsiteX2-29" fmla="*/ 1313970 w 2597203"/>
                <a:gd name="connsiteY2-30" fmla="*/ 537883 h 541631"/>
                <a:gd name="connsiteX3-31" fmla="*/ 2082373 w 2597203"/>
                <a:gd name="connsiteY3-32" fmla="*/ 399570 h 541631"/>
                <a:gd name="connsiteX4-33" fmla="*/ 2597203 w 2597203"/>
                <a:gd name="connsiteY4-34" fmla="*/ 30737 h 541631"/>
                <a:gd name="connsiteX5-35" fmla="*/ 0 w 2597203"/>
                <a:gd name="connsiteY5-36" fmla="*/ 0 h 541631"/>
                <a:gd name="connsiteX0-37" fmla="*/ 0 w 2597203"/>
                <a:gd name="connsiteY0-38" fmla="*/ 0 h 540153"/>
                <a:gd name="connsiteX1-39" fmla="*/ 545566 w 2597203"/>
                <a:gd name="connsiteY1-40" fmla="*/ 430306 h 540153"/>
                <a:gd name="connsiteX2-41" fmla="*/ 1313970 w 2597203"/>
                <a:gd name="connsiteY2-42" fmla="*/ 537883 h 540153"/>
                <a:gd name="connsiteX3-43" fmla="*/ 2082373 w 2597203"/>
                <a:gd name="connsiteY3-44" fmla="*/ 399570 h 540153"/>
                <a:gd name="connsiteX4-45" fmla="*/ 2597203 w 2597203"/>
                <a:gd name="connsiteY4-46" fmla="*/ 30737 h 540153"/>
                <a:gd name="connsiteX5-47" fmla="*/ 0 w 2597203"/>
                <a:gd name="connsiteY5-48" fmla="*/ 0 h 540153"/>
                <a:gd name="connsiteX0-49" fmla="*/ 0 w 2597203"/>
                <a:gd name="connsiteY0-50" fmla="*/ 0 h 540153"/>
                <a:gd name="connsiteX1-51" fmla="*/ 545566 w 2597203"/>
                <a:gd name="connsiteY1-52" fmla="*/ 430306 h 540153"/>
                <a:gd name="connsiteX2-53" fmla="*/ 1313970 w 2597203"/>
                <a:gd name="connsiteY2-54" fmla="*/ 537883 h 540153"/>
                <a:gd name="connsiteX3-55" fmla="*/ 2082373 w 2597203"/>
                <a:gd name="connsiteY3-56" fmla="*/ 399570 h 540153"/>
                <a:gd name="connsiteX4-57" fmla="*/ 2597203 w 2597203"/>
                <a:gd name="connsiteY4-58" fmla="*/ 30737 h 540153"/>
                <a:gd name="connsiteX5-59" fmla="*/ 0 w 2597203"/>
                <a:gd name="connsiteY5-60" fmla="*/ 0 h 540153"/>
                <a:gd name="connsiteX0-61" fmla="*/ 0 w 2597203"/>
                <a:gd name="connsiteY0-62" fmla="*/ 0 h 539291"/>
                <a:gd name="connsiteX1-63" fmla="*/ 545566 w 2597203"/>
                <a:gd name="connsiteY1-64" fmla="*/ 430306 h 539291"/>
                <a:gd name="connsiteX2-65" fmla="*/ 1313970 w 2597203"/>
                <a:gd name="connsiteY2-66" fmla="*/ 537883 h 539291"/>
                <a:gd name="connsiteX3-67" fmla="*/ 2082373 w 2597203"/>
                <a:gd name="connsiteY3-68" fmla="*/ 399570 h 539291"/>
                <a:gd name="connsiteX4-69" fmla="*/ 2597203 w 2597203"/>
                <a:gd name="connsiteY4-70" fmla="*/ 30737 h 539291"/>
                <a:gd name="connsiteX5-71" fmla="*/ 0 w 2597203"/>
                <a:gd name="connsiteY5-72" fmla="*/ 0 h 539291"/>
                <a:gd name="connsiteX0-73" fmla="*/ 0 w 2597203"/>
                <a:gd name="connsiteY0-74" fmla="*/ 0 h 540153"/>
                <a:gd name="connsiteX1-75" fmla="*/ 545566 w 2597203"/>
                <a:gd name="connsiteY1-76" fmla="*/ 430306 h 540153"/>
                <a:gd name="connsiteX2-77" fmla="*/ 1313970 w 2597203"/>
                <a:gd name="connsiteY2-78" fmla="*/ 537883 h 540153"/>
                <a:gd name="connsiteX3-79" fmla="*/ 2082373 w 2597203"/>
                <a:gd name="connsiteY3-80" fmla="*/ 399570 h 540153"/>
                <a:gd name="connsiteX4-81" fmla="*/ 2597203 w 2597203"/>
                <a:gd name="connsiteY4-82" fmla="*/ 30737 h 540153"/>
                <a:gd name="connsiteX5-83" fmla="*/ 0 w 2597203"/>
                <a:gd name="connsiteY5-84" fmla="*/ 0 h 540153"/>
                <a:gd name="connsiteX0-85" fmla="*/ 95604 w 2692807"/>
                <a:gd name="connsiteY0-86" fmla="*/ 0 h 540153"/>
                <a:gd name="connsiteX1-87" fmla="*/ 641170 w 2692807"/>
                <a:gd name="connsiteY1-88" fmla="*/ 430306 h 540153"/>
                <a:gd name="connsiteX2-89" fmla="*/ 1409574 w 2692807"/>
                <a:gd name="connsiteY2-90" fmla="*/ 537883 h 540153"/>
                <a:gd name="connsiteX3-91" fmla="*/ 2177977 w 2692807"/>
                <a:gd name="connsiteY3-92" fmla="*/ 399570 h 540153"/>
                <a:gd name="connsiteX4-93" fmla="*/ 2692807 w 2692807"/>
                <a:gd name="connsiteY4-94" fmla="*/ 30737 h 540153"/>
                <a:gd name="connsiteX5-95" fmla="*/ 95604 w 2692807"/>
                <a:gd name="connsiteY5-96" fmla="*/ 0 h 540153"/>
                <a:gd name="connsiteX0-97" fmla="*/ 0 w 2597203"/>
                <a:gd name="connsiteY0-98" fmla="*/ 0 h 540153"/>
                <a:gd name="connsiteX1-99" fmla="*/ 545566 w 2597203"/>
                <a:gd name="connsiteY1-100" fmla="*/ 430306 h 540153"/>
                <a:gd name="connsiteX2-101" fmla="*/ 1313970 w 2597203"/>
                <a:gd name="connsiteY2-102" fmla="*/ 537883 h 540153"/>
                <a:gd name="connsiteX3-103" fmla="*/ 2082373 w 2597203"/>
                <a:gd name="connsiteY3-104" fmla="*/ 399570 h 540153"/>
                <a:gd name="connsiteX4-105" fmla="*/ 2597203 w 2597203"/>
                <a:gd name="connsiteY4-106" fmla="*/ 30737 h 540153"/>
                <a:gd name="connsiteX5-107" fmla="*/ 0 w 2597203"/>
                <a:gd name="connsiteY5-108" fmla="*/ 0 h 540153"/>
                <a:gd name="connsiteX0-109" fmla="*/ 0 w 2597203"/>
                <a:gd name="connsiteY0-110" fmla="*/ 0 h 540153"/>
                <a:gd name="connsiteX1-111" fmla="*/ 545566 w 2597203"/>
                <a:gd name="connsiteY1-112" fmla="*/ 430306 h 540153"/>
                <a:gd name="connsiteX2-113" fmla="*/ 1313970 w 2597203"/>
                <a:gd name="connsiteY2-114" fmla="*/ 537883 h 540153"/>
                <a:gd name="connsiteX3-115" fmla="*/ 2082373 w 2597203"/>
                <a:gd name="connsiteY3-116" fmla="*/ 399570 h 540153"/>
                <a:gd name="connsiteX4-117" fmla="*/ 2597203 w 2597203"/>
                <a:gd name="connsiteY4-118" fmla="*/ 30737 h 540153"/>
                <a:gd name="connsiteX5-119" fmla="*/ 0 w 2597203"/>
                <a:gd name="connsiteY5-120" fmla="*/ 0 h 540153"/>
                <a:gd name="connsiteX0-121" fmla="*/ 0 w 2597203"/>
                <a:gd name="connsiteY0-122" fmla="*/ 0 h 540153"/>
                <a:gd name="connsiteX1-123" fmla="*/ 545566 w 2597203"/>
                <a:gd name="connsiteY1-124" fmla="*/ 430306 h 540153"/>
                <a:gd name="connsiteX2-125" fmla="*/ 1313970 w 2597203"/>
                <a:gd name="connsiteY2-126" fmla="*/ 537883 h 540153"/>
                <a:gd name="connsiteX3-127" fmla="*/ 2082373 w 2597203"/>
                <a:gd name="connsiteY3-128" fmla="*/ 399570 h 540153"/>
                <a:gd name="connsiteX4-129" fmla="*/ 2597203 w 2597203"/>
                <a:gd name="connsiteY4-130" fmla="*/ 30737 h 540153"/>
                <a:gd name="connsiteX5-131" fmla="*/ 0 w 2597203"/>
                <a:gd name="connsiteY5-132" fmla="*/ 0 h 5401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97203" h="540153">
                  <a:moveTo>
                    <a:pt x="0" y="0"/>
                  </a:moveTo>
                  <a:cubicBezTo>
                    <a:pt x="255538" y="139331"/>
                    <a:pt x="295398" y="340659"/>
                    <a:pt x="545566" y="430306"/>
                  </a:cubicBezTo>
                  <a:cubicBezTo>
                    <a:pt x="795734" y="519953"/>
                    <a:pt x="1057836" y="543006"/>
                    <a:pt x="1313970" y="537883"/>
                  </a:cubicBezTo>
                  <a:cubicBezTo>
                    <a:pt x="1585691" y="553542"/>
                    <a:pt x="1973107" y="486146"/>
                    <a:pt x="2082373" y="399570"/>
                  </a:cubicBezTo>
                  <a:cubicBezTo>
                    <a:pt x="2191639" y="312994"/>
                    <a:pt x="2295706" y="164072"/>
                    <a:pt x="2597203" y="3073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6" name="椭圆 35"/>
            <p:cNvSpPr/>
            <p:nvPr/>
          </p:nvSpPr>
          <p:spPr>
            <a:xfrm>
              <a:off x="4364531" y="3742124"/>
              <a:ext cx="2574151" cy="455803"/>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sp>
        <p:nvSpPr>
          <p:cNvPr id="40" name="文本框 27"/>
          <p:cNvSpPr txBox="1"/>
          <p:nvPr/>
        </p:nvSpPr>
        <p:spPr>
          <a:xfrm>
            <a:off x="2673838" y="1999814"/>
            <a:ext cx="800220" cy="338554"/>
          </a:xfrm>
          <a:prstGeom prst="rect">
            <a:avLst/>
          </a:prstGeom>
          <a:noFill/>
        </p:spPr>
        <p:txBody>
          <a:bodyPr wrap="none" rtlCol="0">
            <a:spAutoFit/>
          </a:bodyPr>
          <a:lstStyle/>
          <a:p>
            <a:pPr algn="ctr"/>
            <a:r>
              <a:rPr lang="zh-CN" altLang="en-US" sz="1600" dirty="0">
                <a:solidFill>
                  <a:srgbClr val="FFF9E6"/>
                </a:solidFill>
                <a:latin typeface="微软雅黑" panose="020B0503020204020204" charset="-122"/>
                <a:ea typeface="微软雅黑" panose="020B0503020204020204" charset="-122"/>
              </a:rPr>
              <a:t>关键词</a:t>
            </a:r>
          </a:p>
        </p:txBody>
      </p:sp>
      <p:sp>
        <p:nvSpPr>
          <p:cNvPr id="41" name="文本框 28"/>
          <p:cNvSpPr txBox="1"/>
          <p:nvPr/>
        </p:nvSpPr>
        <p:spPr>
          <a:xfrm>
            <a:off x="2858844" y="3749094"/>
            <a:ext cx="877163" cy="369332"/>
          </a:xfrm>
          <a:prstGeom prst="rect">
            <a:avLst/>
          </a:prstGeom>
          <a:noFill/>
        </p:spPr>
        <p:txBody>
          <a:bodyPr wrap="none" rtlCol="0">
            <a:spAutoFit/>
          </a:bodyPr>
          <a:lstStyle/>
          <a:p>
            <a:pPr algn="ctr"/>
            <a:r>
              <a:rPr lang="zh-CN" altLang="en-US" dirty="0">
                <a:solidFill>
                  <a:srgbClr val="FFF9E6"/>
                </a:solidFill>
                <a:latin typeface="微软雅黑" panose="020B0503020204020204" charset="-122"/>
                <a:ea typeface="微软雅黑" panose="020B0503020204020204" charset="-122"/>
              </a:rPr>
              <a:t>关键词</a:t>
            </a:r>
          </a:p>
        </p:txBody>
      </p:sp>
      <p:sp>
        <p:nvSpPr>
          <p:cNvPr id="42" name="文本框 29"/>
          <p:cNvSpPr txBox="1"/>
          <p:nvPr/>
        </p:nvSpPr>
        <p:spPr>
          <a:xfrm>
            <a:off x="3482955" y="2791612"/>
            <a:ext cx="800219" cy="338554"/>
          </a:xfrm>
          <a:prstGeom prst="rect">
            <a:avLst/>
          </a:prstGeom>
          <a:noFill/>
        </p:spPr>
        <p:txBody>
          <a:bodyPr wrap="none" rtlCol="0">
            <a:spAutoFit/>
          </a:bodyPr>
          <a:lstStyle/>
          <a:p>
            <a:pPr algn="ctr"/>
            <a:r>
              <a:rPr lang="zh-CN" altLang="en-US" sz="1600" dirty="0">
                <a:solidFill>
                  <a:srgbClr val="FFF9E6"/>
                </a:solidFill>
                <a:latin typeface="微软雅黑" panose="020B0503020204020204" charset="-122"/>
                <a:ea typeface="微软雅黑" panose="020B0503020204020204" charset="-122"/>
              </a:rPr>
              <a:t>关键词</a:t>
            </a:r>
          </a:p>
        </p:txBody>
      </p:sp>
      <p:sp>
        <p:nvSpPr>
          <p:cNvPr id="43" name="文本框 30"/>
          <p:cNvSpPr txBox="1"/>
          <p:nvPr/>
        </p:nvSpPr>
        <p:spPr>
          <a:xfrm>
            <a:off x="1688128" y="3741058"/>
            <a:ext cx="800219" cy="338554"/>
          </a:xfrm>
          <a:prstGeom prst="rect">
            <a:avLst/>
          </a:prstGeom>
          <a:noFill/>
        </p:spPr>
        <p:txBody>
          <a:bodyPr wrap="none" rtlCol="0">
            <a:spAutoFit/>
          </a:bodyPr>
          <a:lstStyle/>
          <a:p>
            <a:pPr algn="ctr"/>
            <a:r>
              <a:rPr lang="zh-CN" altLang="en-US" sz="1600" dirty="0">
                <a:solidFill>
                  <a:srgbClr val="FFF9E6"/>
                </a:solidFill>
                <a:latin typeface="微软雅黑" panose="020B0503020204020204" charset="-122"/>
                <a:ea typeface="微软雅黑" panose="020B0503020204020204" charset="-122"/>
              </a:rPr>
              <a:t>关键词</a:t>
            </a:r>
          </a:p>
        </p:txBody>
      </p:sp>
      <p:sp>
        <p:nvSpPr>
          <p:cNvPr id="47" name="文本框 34"/>
          <p:cNvSpPr txBox="1"/>
          <p:nvPr/>
        </p:nvSpPr>
        <p:spPr>
          <a:xfrm>
            <a:off x="6943818" y="1814919"/>
            <a:ext cx="1107996" cy="369332"/>
          </a:xfrm>
          <a:prstGeom prst="rect">
            <a:avLst/>
          </a:prstGeom>
          <a:noFill/>
        </p:spPr>
        <p:txBody>
          <a:bodyPr wrap="none" rtlCol="0">
            <a:spAutoFit/>
          </a:bodyPr>
          <a:lstStyle/>
          <a:p>
            <a:r>
              <a:rPr lang="zh-CN" altLang="en-US" dirty="0">
                <a:solidFill>
                  <a:schemeClr val="bg1"/>
                </a:solidFill>
                <a:latin typeface="微软雅黑" panose="020B0503020204020204" charset="-122"/>
                <a:ea typeface="微软雅黑" panose="020B0503020204020204" charset="-122"/>
              </a:rPr>
              <a:t>添加标题</a:t>
            </a:r>
          </a:p>
        </p:txBody>
      </p:sp>
      <p:sp>
        <p:nvSpPr>
          <p:cNvPr id="49" name="文本框 37"/>
          <p:cNvSpPr txBox="1"/>
          <p:nvPr/>
        </p:nvSpPr>
        <p:spPr>
          <a:xfrm>
            <a:off x="6943818" y="3328002"/>
            <a:ext cx="1107996" cy="369332"/>
          </a:xfrm>
          <a:prstGeom prst="rect">
            <a:avLst/>
          </a:prstGeom>
          <a:noFill/>
        </p:spPr>
        <p:txBody>
          <a:bodyPr wrap="none" rtlCol="0">
            <a:spAutoFit/>
          </a:bodyPr>
          <a:lstStyle/>
          <a:p>
            <a:r>
              <a:rPr lang="zh-CN" altLang="en-US" dirty="0">
                <a:solidFill>
                  <a:schemeClr val="bg1"/>
                </a:solidFill>
                <a:latin typeface="微软雅黑" panose="020B0503020204020204" charset="-122"/>
                <a:ea typeface="微软雅黑" panose="020B0503020204020204" charset="-122"/>
              </a:rPr>
              <a:t>添加标题</a:t>
            </a:r>
          </a:p>
        </p:txBody>
      </p:sp>
      <p:sp>
        <p:nvSpPr>
          <p:cNvPr id="52" name="文本框 42"/>
          <p:cNvSpPr txBox="1"/>
          <p:nvPr/>
        </p:nvSpPr>
        <p:spPr>
          <a:xfrm>
            <a:off x="6943818" y="4847103"/>
            <a:ext cx="1107996" cy="369332"/>
          </a:xfrm>
          <a:prstGeom prst="rect">
            <a:avLst/>
          </a:prstGeom>
          <a:noFill/>
        </p:spPr>
        <p:txBody>
          <a:bodyPr wrap="none" rtlCol="0">
            <a:spAutoFit/>
          </a:bodyPr>
          <a:lstStyle/>
          <a:p>
            <a:r>
              <a:rPr lang="zh-CN" altLang="en-US" dirty="0">
                <a:solidFill>
                  <a:schemeClr val="bg1"/>
                </a:solidFill>
                <a:latin typeface="微软雅黑" panose="020B0503020204020204" charset="-122"/>
                <a:ea typeface="微软雅黑" panose="020B0503020204020204" charset="-122"/>
              </a:rPr>
              <a:t>添加标题</a:t>
            </a:r>
          </a:p>
        </p:txBody>
      </p:sp>
      <p:grpSp>
        <p:nvGrpSpPr>
          <p:cNvPr id="54" name="组合 53"/>
          <p:cNvGrpSpPr/>
          <p:nvPr/>
        </p:nvGrpSpPr>
        <p:grpSpPr>
          <a:xfrm>
            <a:off x="202072" y="5537188"/>
            <a:ext cx="5815620" cy="1162490"/>
            <a:chOff x="4364531" y="3742124"/>
            <a:chExt cx="2574151" cy="786042"/>
          </a:xfrm>
        </p:grpSpPr>
        <p:sp>
          <p:nvSpPr>
            <p:cNvPr id="55" name="任意多边形: 形状 5"/>
            <p:cNvSpPr/>
            <p:nvPr/>
          </p:nvSpPr>
          <p:spPr>
            <a:xfrm>
              <a:off x="4364531" y="3988013"/>
              <a:ext cx="2529837" cy="540153"/>
            </a:xfrm>
            <a:custGeom>
              <a:avLst/>
              <a:gdLst>
                <a:gd name="connsiteX0" fmla="*/ 0 w 2597203"/>
                <a:gd name="connsiteY0" fmla="*/ 0 h 537883"/>
                <a:gd name="connsiteX1" fmla="*/ 545566 w 2597203"/>
                <a:gd name="connsiteY1" fmla="*/ 430306 h 537883"/>
                <a:gd name="connsiteX2" fmla="*/ 1313970 w 2597203"/>
                <a:gd name="connsiteY2" fmla="*/ 537883 h 537883"/>
                <a:gd name="connsiteX3" fmla="*/ 2082373 w 2597203"/>
                <a:gd name="connsiteY3" fmla="*/ 399570 h 537883"/>
                <a:gd name="connsiteX4" fmla="*/ 2597203 w 2597203"/>
                <a:gd name="connsiteY4" fmla="*/ 30737 h 537883"/>
                <a:gd name="connsiteX5" fmla="*/ 0 w 2597203"/>
                <a:gd name="connsiteY5" fmla="*/ 0 h 537883"/>
                <a:gd name="connsiteX0-1" fmla="*/ 0 w 2597203"/>
                <a:gd name="connsiteY0-2" fmla="*/ 0 h 538555"/>
                <a:gd name="connsiteX1-3" fmla="*/ 545566 w 2597203"/>
                <a:gd name="connsiteY1-4" fmla="*/ 430306 h 538555"/>
                <a:gd name="connsiteX2-5" fmla="*/ 1313970 w 2597203"/>
                <a:gd name="connsiteY2-6" fmla="*/ 537883 h 538555"/>
                <a:gd name="connsiteX3-7" fmla="*/ 2082373 w 2597203"/>
                <a:gd name="connsiteY3-8" fmla="*/ 399570 h 538555"/>
                <a:gd name="connsiteX4-9" fmla="*/ 2597203 w 2597203"/>
                <a:gd name="connsiteY4-10" fmla="*/ 30737 h 538555"/>
                <a:gd name="connsiteX5-11" fmla="*/ 0 w 2597203"/>
                <a:gd name="connsiteY5-12" fmla="*/ 0 h 538555"/>
                <a:gd name="connsiteX0-13" fmla="*/ 0 w 2597203"/>
                <a:gd name="connsiteY0-14" fmla="*/ 0 h 540101"/>
                <a:gd name="connsiteX1-15" fmla="*/ 545566 w 2597203"/>
                <a:gd name="connsiteY1-16" fmla="*/ 430306 h 540101"/>
                <a:gd name="connsiteX2-17" fmla="*/ 1313970 w 2597203"/>
                <a:gd name="connsiteY2-18" fmla="*/ 537883 h 540101"/>
                <a:gd name="connsiteX3-19" fmla="*/ 2082373 w 2597203"/>
                <a:gd name="connsiteY3-20" fmla="*/ 399570 h 540101"/>
                <a:gd name="connsiteX4-21" fmla="*/ 2597203 w 2597203"/>
                <a:gd name="connsiteY4-22" fmla="*/ 30737 h 540101"/>
                <a:gd name="connsiteX5-23" fmla="*/ 0 w 2597203"/>
                <a:gd name="connsiteY5-24" fmla="*/ 0 h 540101"/>
                <a:gd name="connsiteX0-25" fmla="*/ 0 w 2597203"/>
                <a:gd name="connsiteY0-26" fmla="*/ 0 h 541631"/>
                <a:gd name="connsiteX1-27" fmla="*/ 545566 w 2597203"/>
                <a:gd name="connsiteY1-28" fmla="*/ 430306 h 541631"/>
                <a:gd name="connsiteX2-29" fmla="*/ 1313970 w 2597203"/>
                <a:gd name="connsiteY2-30" fmla="*/ 537883 h 541631"/>
                <a:gd name="connsiteX3-31" fmla="*/ 2082373 w 2597203"/>
                <a:gd name="connsiteY3-32" fmla="*/ 399570 h 541631"/>
                <a:gd name="connsiteX4-33" fmla="*/ 2597203 w 2597203"/>
                <a:gd name="connsiteY4-34" fmla="*/ 30737 h 541631"/>
                <a:gd name="connsiteX5-35" fmla="*/ 0 w 2597203"/>
                <a:gd name="connsiteY5-36" fmla="*/ 0 h 541631"/>
                <a:gd name="connsiteX0-37" fmla="*/ 0 w 2597203"/>
                <a:gd name="connsiteY0-38" fmla="*/ 0 h 540153"/>
                <a:gd name="connsiteX1-39" fmla="*/ 545566 w 2597203"/>
                <a:gd name="connsiteY1-40" fmla="*/ 430306 h 540153"/>
                <a:gd name="connsiteX2-41" fmla="*/ 1313970 w 2597203"/>
                <a:gd name="connsiteY2-42" fmla="*/ 537883 h 540153"/>
                <a:gd name="connsiteX3-43" fmla="*/ 2082373 w 2597203"/>
                <a:gd name="connsiteY3-44" fmla="*/ 399570 h 540153"/>
                <a:gd name="connsiteX4-45" fmla="*/ 2597203 w 2597203"/>
                <a:gd name="connsiteY4-46" fmla="*/ 30737 h 540153"/>
                <a:gd name="connsiteX5-47" fmla="*/ 0 w 2597203"/>
                <a:gd name="connsiteY5-48" fmla="*/ 0 h 540153"/>
                <a:gd name="connsiteX0-49" fmla="*/ 0 w 2597203"/>
                <a:gd name="connsiteY0-50" fmla="*/ 0 h 540153"/>
                <a:gd name="connsiteX1-51" fmla="*/ 545566 w 2597203"/>
                <a:gd name="connsiteY1-52" fmla="*/ 430306 h 540153"/>
                <a:gd name="connsiteX2-53" fmla="*/ 1313970 w 2597203"/>
                <a:gd name="connsiteY2-54" fmla="*/ 537883 h 540153"/>
                <a:gd name="connsiteX3-55" fmla="*/ 2082373 w 2597203"/>
                <a:gd name="connsiteY3-56" fmla="*/ 399570 h 540153"/>
                <a:gd name="connsiteX4-57" fmla="*/ 2597203 w 2597203"/>
                <a:gd name="connsiteY4-58" fmla="*/ 30737 h 540153"/>
                <a:gd name="connsiteX5-59" fmla="*/ 0 w 2597203"/>
                <a:gd name="connsiteY5-60" fmla="*/ 0 h 540153"/>
                <a:gd name="connsiteX0-61" fmla="*/ 0 w 2597203"/>
                <a:gd name="connsiteY0-62" fmla="*/ 0 h 539291"/>
                <a:gd name="connsiteX1-63" fmla="*/ 545566 w 2597203"/>
                <a:gd name="connsiteY1-64" fmla="*/ 430306 h 539291"/>
                <a:gd name="connsiteX2-65" fmla="*/ 1313970 w 2597203"/>
                <a:gd name="connsiteY2-66" fmla="*/ 537883 h 539291"/>
                <a:gd name="connsiteX3-67" fmla="*/ 2082373 w 2597203"/>
                <a:gd name="connsiteY3-68" fmla="*/ 399570 h 539291"/>
                <a:gd name="connsiteX4-69" fmla="*/ 2597203 w 2597203"/>
                <a:gd name="connsiteY4-70" fmla="*/ 30737 h 539291"/>
                <a:gd name="connsiteX5-71" fmla="*/ 0 w 2597203"/>
                <a:gd name="connsiteY5-72" fmla="*/ 0 h 539291"/>
                <a:gd name="connsiteX0-73" fmla="*/ 0 w 2597203"/>
                <a:gd name="connsiteY0-74" fmla="*/ 0 h 540153"/>
                <a:gd name="connsiteX1-75" fmla="*/ 545566 w 2597203"/>
                <a:gd name="connsiteY1-76" fmla="*/ 430306 h 540153"/>
                <a:gd name="connsiteX2-77" fmla="*/ 1313970 w 2597203"/>
                <a:gd name="connsiteY2-78" fmla="*/ 537883 h 540153"/>
                <a:gd name="connsiteX3-79" fmla="*/ 2082373 w 2597203"/>
                <a:gd name="connsiteY3-80" fmla="*/ 399570 h 540153"/>
                <a:gd name="connsiteX4-81" fmla="*/ 2597203 w 2597203"/>
                <a:gd name="connsiteY4-82" fmla="*/ 30737 h 540153"/>
                <a:gd name="connsiteX5-83" fmla="*/ 0 w 2597203"/>
                <a:gd name="connsiteY5-84" fmla="*/ 0 h 540153"/>
                <a:gd name="connsiteX0-85" fmla="*/ 95604 w 2692807"/>
                <a:gd name="connsiteY0-86" fmla="*/ 0 h 540153"/>
                <a:gd name="connsiteX1-87" fmla="*/ 641170 w 2692807"/>
                <a:gd name="connsiteY1-88" fmla="*/ 430306 h 540153"/>
                <a:gd name="connsiteX2-89" fmla="*/ 1409574 w 2692807"/>
                <a:gd name="connsiteY2-90" fmla="*/ 537883 h 540153"/>
                <a:gd name="connsiteX3-91" fmla="*/ 2177977 w 2692807"/>
                <a:gd name="connsiteY3-92" fmla="*/ 399570 h 540153"/>
                <a:gd name="connsiteX4-93" fmla="*/ 2692807 w 2692807"/>
                <a:gd name="connsiteY4-94" fmla="*/ 30737 h 540153"/>
                <a:gd name="connsiteX5-95" fmla="*/ 95604 w 2692807"/>
                <a:gd name="connsiteY5-96" fmla="*/ 0 h 540153"/>
                <a:gd name="connsiteX0-97" fmla="*/ 0 w 2597203"/>
                <a:gd name="connsiteY0-98" fmla="*/ 0 h 540153"/>
                <a:gd name="connsiteX1-99" fmla="*/ 545566 w 2597203"/>
                <a:gd name="connsiteY1-100" fmla="*/ 430306 h 540153"/>
                <a:gd name="connsiteX2-101" fmla="*/ 1313970 w 2597203"/>
                <a:gd name="connsiteY2-102" fmla="*/ 537883 h 540153"/>
                <a:gd name="connsiteX3-103" fmla="*/ 2082373 w 2597203"/>
                <a:gd name="connsiteY3-104" fmla="*/ 399570 h 540153"/>
                <a:gd name="connsiteX4-105" fmla="*/ 2597203 w 2597203"/>
                <a:gd name="connsiteY4-106" fmla="*/ 30737 h 540153"/>
                <a:gd name="connsiteX5-107" fmla="*/ 0 w 2597203"/>
                <a:gd name="connsiteY5-108" fmla="*/ 0 h 540153"/>
                <a:gd name="connsiteX0-109" fmla="*/ 0 w 2597203"/>
                <a:gd name="connsiteY0-110" fmla="*/ 0 h 540153"/>
                <a:gd name="connsiteX1-111" fmla="*/ 545566 w 2597203"/>
                <a:gd name="connsiteY1-112" fmla="*/ 430306 h 540153"/>
                <a:gd name="connsiteX2-113" fmla="*/ 1313970 w 2597203"/>
                <a:gd name="connsiteY2-114" fmla="*/ 537883 h 540153"/>
                <a:gd name="connsiteX3-115" fmla="*/ 2082373 w 2597203"/>
                <a:gd name="connsiteY3-116" fmla="*/ 399570 h 540153"/>
                <a:gd name="connsiteX4-117" fmla="*/ 2597203 w 2597203"/>
                <a:gd name="connsiteY4-118" fmla="*/ 30737 h 540153"/>
                <a:gd name="connsiteX5-119" fmla="*/ 0 w 2597203"/>
                <a:gd name="connsiteY5-120" fmla="*/ 0 h 540153"/>
                <a:gd name="connsiteX0-121" fmla="*/ 0 w 2597203"/>
                <a:gd name="connsiteY0-122" fmla="*/ 0 h 540153"/>
                <a:gd name="connsiteX1-123" fmla="*/ 545566 w 2597203"/>
                <a:gd name="connsiteY1-124" fmla="*/ 430306 h 540153"/>
                <a:gd name="connsiteX2-125" fmla="*/ 1313970 w 2597203"/>
                <a:gd name="connsiteY2-126" fmla="*/ 537883 h 540153"/>
                <a:gd name="connsiteX3-127" fmla="*/ 2082373 w 2597203"/>
                <a:gd name="connsiteY3-128" fmla="*/ 399570 h 540153"/>
                <a:gd name="connsiteX4-129" fmla="*/ 2597203 w 2597203"/>
                <a:gd name="connsiteY4-130" fmla="*/ 30737 h 540153"/>
                <a:gd name="connsiteX5-131" fmla="*/ 0 w 2597203"/>
                <a:gd name="connsiteY5-132" fmla="*/ 0 h 5401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97203" h="540153">
                  <a:moveTo>
                    <a:pt x="0" y="0"/>
                  </a:moveTo>
                  <a:cubicBezTo>
                    <a:pt x="255538" y="139331"/>
                    <a:pt x="295398" y="340659"/>
                    <a:pt x="545566" y="430306"/>
                  </a:cubicBezTo>
                  <a:cubicBezTo>
                    <a:pt x="795734" y="519953"/>
                    <a:pt x="1057836" y="543006"/>
                    <a:pt x="1313970" y="537883"/>
                  </a:cubicBezTo>
                  <a:cubicBezTo>
                    <a:pt x="1585691" y="553542"/>
                    <a:pt x="1973107" y="486146"/>
                    <a:pt x="2082373" y="399570"/>
                  </a:cubicBezTo>
                  <a:cubicBezTo>
                    <a:pt x="2191639" y="312994"/>
                    <a:pt x="2295706" y="164072"/>
                    <a:pt x="2597203" y="3073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6" name="椭圆 55"/>
            <p:cNvSpPr/>
            <p:nvPr/>
          </p:nvSpPr>
          <p:spPr>
            <a:xfrm>
              <a:off x="4364531" y="3742124"/>
              <a:ext cx="2574151" cy="455803"/>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24" y="2338369"/>
            <a:ext cx="6009652" cy="2823326"/>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310" y="1999814"/>
            <a:ext cx="5704678" cy="3208414"/>
          </a:xfrm>
          <a:prstGeom prst="rect">
            <a:avLst/>
          </a:prstGeom>
        </p:spPr>
      </p:pic>
      <p:sp>
        <p:nvSpPr>
          <p:cNvPr id="20" name="矩形 19"/>
          <p:cNvSpPr/>
          <p:nvPr/>
        </p:nvSpPr>
        <p:spPr>
          <a:xfrm>
            <a:off x="6694023" y="321310"/>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21" name="文本占位符 3"/>
          <p:cNvSpPr txBox="1"/>
          <p:nvPr/>
        </p:nvSpPr>
        <p:spPr>
          <a:xfrm>
            <a:off x="7131425" y="249929"/>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smtClean="0">
                <a:solidFill>
                  <a:schemeClr val="tx1">
                    <a:lumMod val="65000"/>
                    <a:lumOff val="35000"/>
                  </a:schemeClr>
                </a:solidFill>
                <a:latin typeface="微软雅黑" panose="020B0503020204020204" charset="-122"/>
                <a:ea typeface="微软雅黑" panose="020B0503020204020204" charset="-122"/>
              </a:rPr>
              <a:t>登录表结构</a:t>
            </a:r>
            <a:endParaRPr kumimoji="1" lang="zh-CN" altLang="en-US" sz="2000" b="0" dirty="0">
              <a:solidFill>
                <a:schemeClr val="tx1">
                  <a:lumMod val="65000"/>
                  <a:lumOff val="35000"/>
                </a:schemeClr>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67766163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ppt_x"/>
                                          </p:val>
                                        </p:tav>
                                        <p:tav tm="100000">
                                          <p:val>
                                            <p:strVal val="#ppt_x"/>
                                          </p:val>
                                        </p:tav>
                                      </p:tavLst>
                                    </p:anim>
                                    <p:anim calcmode="lin" valueType="num">
                                      <p:cBhvr additive="base">
                                        <p:cTn id="12" dur="500" fill="hold"/>
                                        <p:tgtEl>
                                          <p:spTgt spid="4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par>
                                <p:cTn id="21" presetID="12" presetClass="entr" presetSubtype="8"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750"/>
                                        <p:tgtEl>
                                          <p:spTgt spid="47"/>
                                        </p:tgtEl>
                                        <p:attrNameLst>
                                          <p:attrName>ppt_x</p:attrName>
                                        </p:attrNameLst>
                                      </p:cBhvr>
                                      <p:tavLst>
                                        <p:tav tm="0">
                                          <p:val>
                                            <p:strVal val="#ppt_x-#ppt_w*1.125000"/>
                                          </p:val>
                                        </p:tav>
                                        <p:tav tm="100000">
                                          <p:val>
                                            <p:strVal val="#ppt_x"/>
                                          </p:val>
                                        </p:tav>
                                      </p:tavLst>
                                    </p:anim>
                                    <p:animEffect transition="in" filter="wipe(right)">
                                      <p:cBhvr>
                                        <p:cTn id="24" dur="750"/>
                                        <p:tgtEl>
                                          <p:spTgt spid="47"/>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750"/>
                                        <p:tgtEl>
                                          <p:spTgt spid="49"/>
                                        </p:tgtEl>
                                        <p:attrNameLst>
                                          <p:attrName>ppt_x</p:attrName>
                                        </p:attrNameLst>
                                      </p:cBhvr>
                                      <p:tavLst>
                                        <p:tav tm="0">
                                          <p:val>
                                            <p:strVal val="#ppt_x-#ppt_w*1.125000"/>
                                          </p:val>
                                        </p:tav>
                                        <p:tav tm="100000">
                                          <p:val>
                                            <p:strVal val="#ppt_x"/>
                                          </p:val>
                                        </p:tav>
                                      </p:tavLst>
                                    </p:anim>
                                    <p:animEffect transition="in" filter="wipe(right)">
                                      <p:cBhvr>
                                        <p:cTn id="28" dur="750"/>
                                        <p:tgtEl>
                                          <p:spTgt spid="49"/>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750"/>
                                        <p:tgtEl>
                                          <p:spTgt spid="52"/>
                                        </p:tgtEl>
                                        <p:attrNameLst>
                                          <p:attrName>ppt_x</p:attrName>
                                        </p:attrNameLst>
                                      </p:cBhvr>
                                      <p:tavLst>
                                        <p:tav tm="0">
                                          <p:val>
                                            <p:strVal val="#ppt_x-#ppt_w*1.125000"/>
                                          </p:val>
                                        </p:tav>
                                        <p:tav tm="100000">
                                          <p:val>
                                            <p:strVal val="#ppt_x"/>
                                          </p:val>
                                        </p:tav>
                                      </p:tavLst>
                                    </p:anim>
                                    <p:animEffect transition="in" filter="wipe(right)">
                                      <p:cBhvr>
                                        <p:cTn id="32" dur="7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7" grpId="0"/>
      <p:bldP spid="49" grpId="0"/>
      <p:bldP spid="5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31687" y="5625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smtClean="0">
                <a:solidFill>
                  <a:schemeClr val="tx1">
                    <a:lumMod val="65000"/>
                    <a:lumOff val="35000"/>
                  </a:schemeClr>
                </a:solidFill>
                <a:latin typeface="微软雅黑" panose="020B0503020204020204" charset="-122"/>
                <a:ea typeface="微软雅黑" panose="020B0503020204020204" charset="-122"/>
              </a:rPr>
              <a:t>关键字匹配</a:t>
            </a:r>
            <a:endParaRPr kumimoji="1" lang="zh-CN" altLang="en-US" sz="2000" b="0" dirty="0">
              <a:solidFill>
                <a:schemeClr val="tx1">
                  <a:lumMod val="65000"/>
                  <a:lumOff val="35000"/>
                </a:schemeClr>
              </a:solidFill>
              <a:latin typeface="微软雅黑" panose="020B0503020204020204" charset="-122"/>
              <a:ea typeface="微软雅黑" panose="020B0503020204020204" charset="-122"/>
            </a:endParaRPr>
          </a:p>
        </p:txBody>
      </p:sp>
      <p:sp>
        <p:nvSpPr>
          <p:cNvPr id="32770" name="MH_Other_1"/>
          <p:cNvSpPr>
            <a:spLocks noChangeArrowheads="1"/>
          </p:cNvSpPr>
          <p:nvPr/>
        </p:nvSpPr>
        <p:spPr bwMode="auto">
          <a:xfrm>
            <a:off x="2445466" y="0"/>
            <a:ext cx="2409561" cy="2411280"/>
          </a:xfrm>
          <a:prstGeom prst="ellipse">
            <a:avLst/>
          </a:prstGeom>
          <a:noFill/>
          <a:ln w="6350">
            <a:solidFill>
              <a:schemeClr val="bg1">
                <a:lumMod val="65000"/>
              </a:schemeClr>
            </a:solidFill>
            <a:round/>
          </a:ln>
          <a:extLst>
            <a:ext uri="{909E8E84-426E-40DD-AFC4-6F175D3DCCD1}">
              <a14:hiddenFill xmlns:a14="http://schemas.microsoft.com/office/drawing/2010/main">
                <a:solidFill>
                  <a:srgbClr val="FFFFFF"/>
                </a:solidFill>
              </a14:hiddenFill>
            </a:ext>
          </a:extLst>
        </p:spPr>
        <p:txBody>
          <a:bodyPr lIns="90156" tIns="46982" rIns="90156" bIns="46982"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latinLnBrk="1">
              <a:lnSpc>
                <a:spcPct val="120000"/>
              </a:lnSpc>
              <a:spcBef>
                <a:spcPct val="0"/>
              </a:spcBef>
              <a:spcAft>
                <a:spcPct val="0"/>
              </a:spcAft>
            </a:pPr>
            <a:endParaRPr lang="en-US" altLang="zh-CN" sz="1300" dirty="0">
              <a:solidFill>
                <a:srgbClr val="FFFFFF"/>
              </a:solidFill>
              <a:ea typeface="微软雅黑" panose="020B0503020204020204" charset="-122"/>
              <a:cs typeface="+mn-ea"/>
              <a:sym typeface="Arial" panose="020B0604020202020204" pitchFamily="34" charset="0"/>
            </a:endParaRPr>
          </a:p>
        </p:txBody>
      </p:sp>
      <p:sp>
        <p:nvSpPr>
          <p:cNvPr id="32775" name="MH_Other_2"/>
          <p:cNvSpPr>
            <a:spLocks noChangeArrowheads="1"/>
          </p:cNvSpPr>
          <p:nvPr/>
        </p:nvSpPr>
        <p:spPr bwMode="auto">
          <a:xfrm flipH="1">
            <a:off x="6474090" y="0"/>
            <a:ext cx="2411148" cy="2411280"/>
          </a:xfrm>
          <a:prstGeom prst="ellipse">
            <a:avLst/>
          </a:prstGeom>
          <a:noFill/>
          <a:ln w="6350">
            <a:solidFill>
              <a:schemeClr val="bg1">
                <a:lumMod val="65000"/>
              </a:schemeClr>
            </a:solidFill>
            <a:round/>
          </a:ln>
          <a:extLst>
            <a:ext uri="{909E8E84-426E-40DD-AFC4-6F175D3DCCD1}">
              <a14:hiddenFill xmlns:a14="http://schemas.microsoft.com/office/drawing/2010/main">
                <a:solidFill>
                  <a:srgbClr val="FFFFFF"/>
                </a:solidFill>
              </a14:hiddenFill>
            </a:ext>
          </a:extLst>
        </p:spPr>
        <p:txBody>
          <a:bodyPr lIns="90156" tIns="46982" rIns="90156" bIns="46982"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latinLnBrk="1">
              <a:lnSpc>
                <a:spcPct val="120000"/>
              </a:lnSpc>
              <a:spcBef>
                <a:spcPct val="0"/>
              </a:spcBef>
              <a:spcAft>
                <a:spcPct val="0"/>
              </a:spcAft>
            </a:pPr>
            <a:endParaRPr lang="en-US" altLang="zh-CN" sz="1300" dirty="0">
              <a:solidFill>
                <a:srgbClr val="FFFFFF"/>
              </a:solidFill>
              <a:ea typeface="微软雅黑" panose="020B0503020204020204" charset="-122"/>
              <a:cs typeface="+mn-ea"/>
              <a:sym typeface="Arial" panose="020B0604020202020204" pitchFamily="34" charset="0"/>
            </a:endParaRPr>
          </a:p>
        </p:txBody>
      </p:sp>
      <p:sp>
        <p:nvSpPr>
          <p:cNvPr id="32782" name="MH_Other_3"/>
          <p:cNvSpPr/>
          <p:nvPr/>
        </p:nvSpPr>
        <p:spPr bwMode="auto">
          <a:xfrm rot="-2644669">
            <a:off x="4564537" y="360341"/>
            <a:ext cx="2217493" cy="2217617"/>
          </a:xfrm>
          <a:custGeom>
            <a:avLst/>
            <a:gdLst>
              <a:gd name="T0" fmla="*/ 1108868 w 2217737"/>
              <a:gd name="T1" fmla="*/ 0 h 2217738"/>
              <a:gd name="T2" fmla="*/ 2217737 w 2217737"/>
              <a:gd name="T3" fmla="*/ 1108869 h 2217738"/>
              <a:gd name="T4" fmla="*/ 1108869 w 2217737"/>
              <a:gd name="T5" fmla="*/ 1108869 h 2217738"/>
              <a:gd name="T6" fmla="*/ 1108868 w 2217737"/>
              <a:gd name="T7" fmla="*/ 0 h 2217738"/>
              <a:gd name="T8" fmla="*/ 1108868 w 2217737"/>
              <a:gd name="T9" fmla="*/ 0 h 2217738"/>
              <a:gd name="T10" fmla="*/ 2217737 w 2217737"/>
              <a:gd name="T11" fmla="*/ 1108869 h 22177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17737" h="2217738" stroke="0">
                <a:moveTo>
                  <a:pt x="1108868" y="0"/>
                </a:moveTo>
                <a:cubicBezTo>
                  <a:pt x="1721279" y="0"/>
                  <a:pt x="2217737" y="496458"/>
                  <a:pt x="2217737" y="1108869"/>
                </a:cubicBezTo>
                <a:lnTo>
                  <a:pt x="1108869" y="1108869"/>
                </a:lnTo>
                <a:cubicBezTo>
                  <a:pt x="1108869" y="739246"/>
                  <a:pt x="1108868" y="369623"/>
                  <a:pt x="1108868" y="0"/>
                </a:cubicBezTo>
                <a:close/>
              </a:path>
              <a:path w="2217737" h="2217738" fill="none">
                <a:moveTo>
                  <a:pt x="1108868" y="0"/>
                </a:moveTo>
                <a:cubicBezTo>
                  <a:pt x="1721279" y="0"/>
                  <a:pt x="2217737" y="496458"/>
                  <a:pt x="2217737" y="1108869"/>
                </a:cubicBezTo>
              </a:path>
            </a:pathLst>
          </a:custGeom>
          <a:noFill/>
          <a:ln w="9525" cap="flat" cmpd="sng">
            <a:solidFill>
              <a:schemeClr val="bg1">
                <a:lumMod val="65000"/>
              </a:schemeClr>
            </a:solidFill>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lIns="86694" tIns="43347" rIns="86694" bIns="43347" anchor="ctr"/>
          <a:lstStyle/>
          <a:p>
            <a:pPr fontAlgn="base">
              <a:lnSpc>
                <a:spcPct val="120000"/>
              </a:lnSpc>
              <a:spcBef>
                <a:spcPct val="0"/>
              </a:spcBef>
              <a:spcAft>
                <a:spcPct val="0"/>
              </a:spcAft>
            </a:pPr>
            <a:endParaRPr lang="zh-CN" altLang="en-US" sz="1300">
              <a:solidFill>
                <a:prstClr val="black"/>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2783" name="MH_Other_4"/>
          <p:cNvSpPr/>
          <p:nvPr/>
        </p:nvSpPr>
        <p:spPr bwMode="auto">
          <a:xfrm rot="-2644669" flipH="1" flipV="1">
            <a:off x="4548664" y="-55561"/>
            <a:ext cx="2219081" cy="2217617"/>
          </a:xfrm>
          <a:custGeom>
            <a:avLst/>
            <a:gdLst>
              <a:gd name="T0" fmla="*/ 1109662 w 2219325"/>
              <a:gd name="T1" fmla="*/ 0 h 2217738"/>
              <a:gd name="T2" fmla="*/ 2219325 w 2219325"/>
              <a:gd name="T3" fmla="*/ 1108869 h 2217738"/>
              <a:gd name="T4" fmla="*/ 1109663 w 2219325"/>
              <a:gd name="T5" fmla="*/ 1108869 h 2217738"/>
              <a:gd name="T6" fmla="*/ 1109662 w 2219325"/>
              <a:gd name="T7" fmla="*/ 0 h 2217738"/>
              <a:gd name="T8" fmla="*/ 1109662 w 2219325"/>
              <a:gd name="T9" fmla="*/ 0 h 2217738"/>
              <a:gd name="T10" fmla="*/ 2219325 w 2219325"/>
              <a:gd name="T11" fmla="*/ 1108869 h 22177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19325" h="2217738" stroke="0">
                <a:moveTo>
                  <a:pt x="1109662" y="0"/>
                </a:moveTo>
                <a:cubicBezTo>
                  <a:pt x="1722512" y="0"/>
                  <a:pt x="2219325" y="496458"/>
                  <a:pt x="2219325" y="1108869"/>
                </a:cubicBezTo>
                <a:lnTo>
                  <a:pt x="1109663" y="1108869"/>
                </a:lnTo>
                <a:cubicBezTo>
                  <a:pt x="1109663" y="739246"/>
                  <a:pt x="1109662" y="369623"/>
                  <a:pt x="1109662" y="0"/>
                </a:cubicBezTo>
                <a:close/>
              </a:path>
              <a:path w="2219325" h="2217738" fill="none">
                <a:moveTo>
                  <a:pt x="1109662" y="0"/>
                </a:moveTo>
                <a:cubicBezTo>
                  <a:pt x="1722512" y="0"/>
                  <a:pt x="2219325" y="496458"/>
                  <a:pt x="2219325" y="1108869"/>
                </a:cubicBezTo>
              </a:path>
            </a:pathLst>
          </a:custGeom>
          <a:noFill/>
          <a:ln w="6350" cap="flat" cmpd="sng">
            <a:solidFill>
              <a:schemeClr val="bg1">
                <a:lumMod val="65000"/>
              </a:schemeClr>
            </a:solidFill>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lIns="86694" tIns="43347" rIns="86694" bIns="43347" anchor="ctr"/>
          <a:lstStyle/>
          <a:p>
            <a:pPr fontAlgn="base">
              <a:lnSpc>
                <a:spcPct val="120000"/>
              </a:lnSpc>
              <a:spcBef>
                <a:spcPct val="0"/>
              </a:spcBef>
              <a:spcAft>
                <a:spcPct val="0"/>
              </a:spcAft>
            </a:pPr>
            <a:endParaRPr lang="zh-CN" altLang="en-US" sz="1300">
              <a:solidFill>
                <a:prstClr val="black"/>
              </a:solidFill>
              <a:latin typeface="Arial" panose="020B0604020202020204" pitchFamily="34" charset="0"/>
              <a:ea typeface="微软雅黑" panose="020B0503020204020204" charset="-122"/>
              <a:cs typeface="+mn-ea"/>
              <a:sym typeface="Arial" panose="020B0604020202020204" pitchFamily="34"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96" y="614329"/>
            <a:ext cx="5729018" cy="2701068"/>
          </a:xfrm>
          <a:prstGeom prst="rect">
            <a:avLst/>
          </a:prstGeom>
        </p:spPr>
      </p:pic>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353" y="575549"/>
            <a:ext cx="5700833" cy="2701068"/>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72" y="3453450"/>
            <a:ext cx="9261272" cy="4093454"/>
          </a:xfrm>
          <a:prstGeom prst="rect">
            <a:avLst/>
          </a:prstGeom>
        </p:spPr>
      </p:pic>
      <p:sp>
        <p:nvSpPr>
          <p:cNvPr id="12" name="矩形 11"/>
          <p:cNvSpPr/>
          <p:nvPr/>
        </p:nvSpPr>
        <p:spPr>
          <a:xfrm>
            <a:off x="248172" y="4778766"/>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13" name="文本占位符 3"/>
          <p:cNvSpPr txBox="1"/>
          <p:nvPr/>
        </p:nvSpPr>
        <p:spPr>
          <a:xfrm>
            <a:off x="685574" y="4707385"/>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smtClean="0">
                <a:solidFill>
                  <a:schemeClr val="tx1">
                    <a:lumMod val="65000"/>
                    <a:lumOff val="35000"/>
                  </a:schemeClr>
                </a:solidFill>
                <a:latin typeface="微软雅黑" panose="020B0503020204020204" charset="-122"/>
                <a:ea typeface="微软雅黑" panose="020B0503020204020204" charset="-122"/>
              </a:rPr>
              <a:t>关键字匹配表结构</a:t>
            </a:r>
            <a:endParaRPr kumimoji="1" lang="zh-CN" altLang="en-US" sz="2000" b="0" dirty="0">
              <a:solidFill>
                <a:schemeClr val="tx1">
                  <a:lumMod val="65000"/>
                  <a:lumOff val="35000"/>
                </a:schemeClr>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83823060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2770"/>
                                        </p:tgtEl>
                                        <p:attrNameLst>
                                          <p:attrName>style.visibility</p:attrName>
                                        </p:attrNameLst>
                                      </p:cBhvr>
                                      <p:to>
                                        <p:strVal val="visible"/>
                                      </p:to>
                                    </p:set>
                                    <p:anim calcmode="lin" valueType="num">
                                      <p:cBhvr>
                                        <p:cTn id="7" dur="1000" fill="hold"/>
                                        <p:tgtEl>
                                          <p:spTgt spid="32770"/>
                                        </p:tgtEl>
                                        <p:attrNameLst>
                                          <p:attrName>ppt_w</p:attrName>
                                        </p:attrNameLst>
                                      </p:cBhvr>
                                      <p:tavLst>
                                        <p:tav tm="0">
                                          <p:val>
                                            <p:fltVal val="0"/>
                                          </p:val>
                                        </p:tav>
                                        <p:tav tm="100000">
                                          <p:val>
                                            <p:strVal val="#ppt_w"/>
                                          </p:val>
                                        </p:tav>
                                      </p:tavLst>
                                    </p:anim>
                                    <p:anim calcmode="lin" valueType="num">
                                      <p:cBhvr>
                                        <p:cTn id="8" dur="1000" fill="hold"/>
                                        <p:tgtEl>
                                          <p:spTgt spid="32770"/>
                                        </p:tgtEl>
                                        <p:attrNameLst>
                                          <p:attrName>ppt_h</p:attrName>
                                        </p:attrNameLst>
                                      </p:cBhvr>
                                      <p:tavLst>
                                        <p:tav tm="0">
                                          <p:val>
                                            <p:fltVal val="0"/>
                                          </p:val>
                                        </p:tav>
                                        <p:tav tm="100000">
                                          <p:val>
                                            <p:strVal val="#ppt_h"/>
                                          </p:val>
                                        </p:tav>
                                      </p:tavLst>
                                    </p:anim>
                                    <p:anim calcmode="lin" valueType="num">
                                      <p:cBhvr>
                                        <p:cTn id="9" dur="1000" fill="hold"/>
                                        <p:tgtEl>
                                          <p:spTgt spid="32770"/>
                                        </p:tgtEl>
                                        <p:attrNameLst>
                                          <p:attrName>style.rotation</p:attrName>
                                        </p:attrNameLst>
                                      </p:cBhvr>
                                      <p:tavLst>
                                        <p:tav tm="0">
                                          <p:val>
                                            <p:fltVal val="90"/>
                                          </p:val>
                                        </p:tav>
                                        <p:tav tm="100000">
                                          <p:val>
                                            <p:fltVal val="0"/>
                                          </p:val>
                                        </p:tav>
                                      </p:tavLst>
                                    </p:anim>
                                    <p:animEffect transition="in" filter="fade">
                                      <p:cBhvr>
                                        <p:cTn id="10" dur="1000"/>
                                        <p:tgtEl>
                                          <p:spTgt spid="3277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2775"/>
                                        </p:tgtEl>
                                        <p:attrNameLst>
                                          <p:attrName>style.visibility</p:attrName>
                                        </p:attrNameLst>
                                      </p:cBhvr>
                                      <p:to>
                                        <p:strVal val="visible"/>
                                      </p:to>
                                    </p:set>
                                    <p:anim calcmode="lin" valueType="num">
                                      <p:cBhvr>
                                        <p:cTn id="13" dur="1000" fill="hold"/>
                                        <p:tgtEl>
                                          <p:spTgt spid="32775"/>
                                        </p:tgtEl>
                                        <p:attrNameLst>
                                          <p:attrName>ppt_w</p:attrName>
                                        </p:attrNameLst>
                                      </p:cBhvr>
                                      <p:tavLst>
                                        <p:tav tm="0">
                                          <p:val>
                                            <p:fltVal val="0"/>
                                          </p:val>
                                        </p:tav>
                                        <p:tav tm="100000">
                                          <p:val>
                                            <p:strVal val="#ppt_w"/>
                                          </p:val>
                                        </p:tav>
                                      </p:tavLst>
                                    </p:anim>
                                    <p:anim calcmode="lin" valueType="num">
                                      <p:cBhvr>
                                        <p:cTn id="14" dur="1000" fill="hold"/>
                                        <p:tgtEl>
                                          <p:spTgt spid="32775"/>
                                        </p:tgtEl>
                                        <p:attrNameLst>
                                          <p:attrName>ppt_h</p:attrName>
                                        </p:attrNameLst>
                                      </p:cBhvr>
                                      <p:tavLst>
                                        <p:tav tm="0">
                                          <p:val>
                                            <p:fltVal val="0"/>
                                          </p:val>
                                        </p:tav>
                                        <p:tav tm="100000">
                                          <p:val>
                                            <p:strVal val="#ppt_h"/>
                                          </p:val>
                                        </p:tav>
                                      </p:tavLst>
                                    </p:anim>
                                    <p:anim calcmode="lin" valueType="num">
                                      <p:cBhvr>
                                        <p:cTn id="15" dur="1000" fill="hold"/>
                                        <p:tgtEl>
                                          <p:spTgt spid="32775"/>
                                        </p:tgtEl>
                                        <p:attrNameLst>
                                          <p:attrName>style.rotation</p:attrName>
                                        </p:attrNameLst>
                                      </p:cBhvr>
                                      <p:tavLst>
                                        <p:tav tm="0">
                                          <p:val>
                                            <p:fltVal val="90"/>
                                          </p:val>
                                        </p:tav>
                                        <p:tav tm="100000">
                                          <p:val>
                                            <p:fltVal val="0"/>
                                          </p:val>
                                        </p:tav>
                                      </p:tavLst>
                                    </p:anim>
                                    <p:animEffect transition="in" filter="fade">
                                      <p:cBhvr>
                                        <p:cTn id="16" dur="1000"/>
                                        <p:tgtEl>
                                          <p:spTgt spid="32775"/>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2782"/>
                                        </p:tgtEl>
                                        <p:attrNameLst>
                                          <p:attrName>style.visibility</p:attrName>
                                        </p:attrNameLst>
                                      </p:cBhvr>
                                      <p:to>
                                        <p:strVal val="visible"/>
                                      </p:to>
                                    </p:set>
                                    <p:animEffect transition="in" filter="wipe(left)">
                                      <p:cBhvr>
                                        <p:cTn id="20" dur="500"/>
                                        <p:tgtEl>
                                          <p:spTgt spid="32782"/>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32783"/>
                                        </p:tgtEl>
                                        <p:attrNameLst>
                                          <p:attrName>style.visibility</p:attrName>
                                        </p:attrNameLst>
                                      </p:cBhvr>
                                      <p:to>
                                        <p:strVal val="visible"/>
                                      </p:to>
                                    </p:set>
                                    <p:animEffect transition="in" filter="wipe(right)">
                                      <p:cBhvr>
                                        <p:cTn id="23" dur="500"/>
                                        <p:tgtEl>
                                          <p:spTgt spid="32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bldLvl="0" animBg="1"/>
      <p:bldP spid="32775" grpId="0" bldLvl="0" animBg="1"/>
      <p:bldP spid="32782" grpId="0" bldLvl="0" animBg="1"/>
      <p:bldP spid="3278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31687" y="5625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a:solidFill>
                  <a:schemeClr val="tx1">
                    <a:lumMod val="65000"/>
                    <a:lumOff val="35000"/>
                  </a:schemeClr>
                </a:solidFill>
                <a:latin typeface="微软雅黑" panose="020B0503020204020204" charset="-122"/>
                <a:ea typeface="微软雅黑" panose="020B0503020204020204" charset="-122"/>
              </a:rPr>
              <a:t>硬件匹配</a:t>
            </a:r>
            <a:endParaRPr kumimoji="1" lang="zh-CN" altLang="en-US" sz="2000" b="0" dirty="0">
              <a:solidFill>
                <a:schemeClr val="tx1">
                  <a:lumMod val="65000"/>
                  <a:lumOff val="35000"/>
                </a:schemeClr>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9108" y="943462"/>
            <a:ext cx="5776547" cy="2736942"/>
          </a:xfrm>
          <a:prstGeom prst="rect">
            <a:avLst/>
          </a:prstGeom>
        </p:spPr>
      </p:pic>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29" y="943462"/>
            <a:ext cx="5697017" cy="270324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800" y="4373675"/>
            <a:ext cx="3786554" cy="2330958"/>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8584" y="4334772"/>
            <a:ext cx="3845169" cy="2310160"/>
          </a:xfrm>
          <a:prstGeom prst="rect">
            <a:avLst/>
          </a:prstGeom>
        </p:spPr>
      </p:pic>
      <p:sp>
        <p:nvSpPr>
          <p:cNvPr id="9" name="矩形 8"/>
          <p:cNvSpPr/>
          <p:nvPr/>
        </p:nvSpPr>
        <p:spPr>
          <a:xfrm>
            <a:off x="431687" y="3731151"/>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10" name="文本占位符 3"/>
          <p:cNvSpPr txBox="1"/>
          <p:nvPr/>
        </p:nvSpPr>
        <p:spPr>
          <a:xfrm>
            <a:off x="869089" y="3659770"/>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en-US" altLang="zh-CN" sz="2000" b="0" dirty="0" err="1">
                <a:solidFill>
                  <a:schemeClr val="tx1">
                    <a:lumMod val="65000"/>
                    <a:lumOff val="35000"/>
                  </a:schemeClr>
                </a:solidFill>
                <a:latin typeface="微软雅黑" panose="020B0503020204020204" charset="-122"/>
                <a:ea typeface="微软雅黑" panose="020B0503020204020204" charset="-122"/>
              </a:rPr>
              <a:t>cpu</a:t>
            </a:r>
            <a:endParaRPr kumimoji="1" lang="zh-CN" altLang="en-US" sz="2000" b="0" dirty="0">
              <a:solidFill>
                <a:schemeClr val="tx1">
                  <a:lumMod val="65000"/>
                  <a:lumOff val="35000"/>
                </a:schemeClr>
              </a:solidFill>
              <a:latin typeface="微软雅黑" panose="020B0503020204020204" charset="-122"/>
              <a:ea typeface="微软雅黑" panose="020B0503020204020204" charset="-122"/>
            </a:endParaRPr>
          </a:p>
        </p:txBody>
      </p:sp>
      <p:sp>
        <p:nvSpPr>
          <p:cNvPr id="11" name="矩形 10"/>
          <p:cNvSpPr/>
          <p:nvPr/>
        </p:nvSpPr>
        <p:spPr>
          <a:xfrm>
            <a:off x="4300302" y="3764852"/>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12" name="文本占位符 3"/>
          <p:cNvSpPr txBox="1"/>
          <p:nvPr/>
        </p:nvSpPr>
        <p:spPr>
          <a:xfrm>
            <a:off x="4737704" y="3693471"/>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en-US" altLang="zh-CN" sz="2000" b="0" dirty="0" err="1" smtClean="0">
                <a:solidFill>
                  <a:schemeClr val="tx1">
                    <a:lumMod val="65000"/>
                    <a:lumOff val="35000"/>
                  </a:schemeClr>
                </a:solidFill>
                <a:latin typeface="微软雅黑" panose="020B0503020204020204" charset="-122"/>
                <a:ea typeface="微软雅黑" panose="020B0503020204020204" charset="-122"/>
              </a:rPr>
              <a:t>Display_card</a:t>
            </a:r>
            <a:endParaRPr kumimoji="1" lang="zh-CN" altLang="en-US" sz="2000" b="0" dirty="0">
              <a:solidFill>
                <a:schemeClr val="tx1">
                  <a:lumMod val="65000"/>
                  <a:lumOff val="35000"/>
                </a:schemeClr>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344566356"/>
      </p:ext>
    </p:extLst>
  </p:cSld>
  <p:clrMapOvr>
    <a:masterClrMapping/>
  </p:clrMapOvr>
  <p:transition>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31687" y="5625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smtClean="0">
                <a:solidFill>
                  <a:schemeClr val="tx1">
                    <a:lumMod val="65000"/>
                    <a:lumOff val="35000"/>
                  </a:schemeClr>
                </a:solidFill>
                <a:latin typeface="微软雅黑" panose="020B0503020204020204" charset="-122"/>
                <a:ea typeface="微软雅黑" panose="020B0503020204020204" charset="-122"/>
              </a:rPr>
              <a:t>电脑猎场</a:t>
            </a:r>
            <a:endParaRPr kumimoji="1" lang="zh-CN" altLang="en-US" sz="2000" b="0" dirty="0">
              <a:solidFill>
                <a:schemeClr val="tx1">
                  <a:lumMod val="65000"/>
                  <a:lumOff val="35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4329"/>
            <a:ext cx="12050968" cy="5696001"/>
          </a:xfrm>
          <a:prstGeom prst="rect">
            <a:avLst/>
          </a:prstGeom>
        </p:spPr>
      </p:pic>
    </p:spTree>
    <p:extLst>
      <p:ext uri="{BB962C8B-B14F-4D97-AF65-F5344CB8AC3E}">
        <p14:creationId xmlns:p14="http://schemas.microsoft.com/office/powerpoint/2010/main" val="80493757"/>
      </p:ext>
    </p:extLst>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31687" y="5625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a:solidFill>
                  <a:schemeClr val="tx1">
                    <a:lumMod val="65000"/>
                    <a:lumOff val="35000"/>
                  </a:schemeClr>
                </a:solidFill>
                <a:latin typeface="微软雅黑" panose="020B0503020204020204" charset="-122"/>
                <a:ea typeface="微软雅黑" panose="020B0503020204020204" charset="-122"/>
              </a:rPr>
              <a:t>热点资讯</a:t>
            </a:r>
            <a:endParaRPr kumimoji="1" lang="zh-CN" altLang="en-US" sz="2000" b="0" dirty="0">
              <a:solidFill>
                <a:schemeClr val="tx1">
                  <a:lumMod val="65000"/>
                  <a:lumOff val="35000"/>
                </a:schemeClr>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 y="665241"/>
            <a:ext cx="6161751" cy="2899377"/>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3863" y="614329"/>
            <a:ext cx="6213371" cy="2913380"/>
          </a:xfrm>
          <a:prstGeom prst="rect">
            <a:avLst/>
          </a:prstGeom>
        </p:spPr>
      </p:pic>
      <p:sp>
        <p:nvSpPr>
          <p:cNvPr id="11" name="矩形 10"/>
          <p:cNvSpPr/>
          <p:nvPr/>
        </p:nvSpPr>
        <p:spPr>
          <a:xfrm>
            <a:off x="7742089" y="80108"/>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12" name="文本占位符 3"/>
          <p:cNvSpPr txBox="1"/>
          <p:nvPr/>
        </p:nvSpPr>
        <p:spPr>
          <a:xfrm>
            <a:off x="8179491" y="8727"/>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a:solidFill>
                  <a:schemeClr val="tx1">
                    <a:lumMod val="65000"/>
                    <a:lumOff val="35000"/>
                  </a:schemeClr>
                </a:solidFill>
                <a:latin typeface="微软雅黑" panose="020B0503020204020204" charset="-122"/>
                <a:ea typeface="微软雅黑" panose="020B0503020204020204" charset="-122"/>
              </a:rPr>
              <a:t>详细</a:t>
            </a:r>
            <a:r>
              <a:rPr kumimoji="1" lang="zh-CN" altLang="en-US" sz="2000" b="0" dirty="0" smtClean="0">
                <a:solidFill>
                  <a:schemeClr val="tx1">
                    <a:lumMod val="65000"/>
                    <a:lumOff val="35000"/>
                  </a:schemeClr>
                </a:solidFill>
                <a:latin typeface="微软雅黑" panose="020B0503020204020204" charset="-122"/>
                <a:ea typeface="微软雅黑" panose="020B0503020204020204" charset="-122"/>
              </a:rPr>
              <a:t>资讯内容</a:t>
            </a:r>
            <a:endParaRPr kumimoji="1" lang="zh-CN" altLang="en-US" sz="2000" b="0" dirty="0">
              <a:solidFill>
                <a:schemeClr val="tx1">
                  <a:lumMod val="65000"/>
                  <a:lumOff val="35000"/>
                </a:schemeClr>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4757" y="3867620"/>
            <a:ext cx="5057219" cy="2919367"/>
          </a:xfrm>
          <a:prstGeom prst="rect">
            <a:avLst/>
          </a:prstGeom>
        </p:spPr>
      </p:pic>
      <p:sp>
        <p:nvSpPr>
          <p:cNvPr id="19" name="矩形 18"/>
          <p:cNvSpPr/>
          <p:nvPr/>
        </p:nvSpPr>
        <p:spPr>
          <a:xfrm>
            <a:off x="1657812" y="4836747"/>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20" name="文本占位符 3"/>
          <p:cNvSpPr txBox="1"/>
          <p:nvPr/>
        </p:nvSpPr>
        <p:spPr>
          <a:xfrm>
            <a:off x="2095214" y="4765366"/>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en-US" altLang="zh-CN" sz="2000" b="0" dirty="0" smtClean="0">
                <a:solidFill>
                  <a:schemeClr val="tx1">
                    <a:lumMod val="65000"/>
                    <a:lumOff val="35000"/>
                  </a:schemeClr>
                </a:solidFill>
                <a:latin typeface="微软雅黑" panose="020B0503020204020204" charset="-122"/>
                <a:ea typeface="微软雅黑" panose="020B0503020204020204" charset="-122"/>
              </a:rPr>
              <a:t>information</a:t>
            </a:r>
            <a:r>
              <a:rPr kumimoji="1" lang="zh-CN" altLang="en-US" sz="2000" b="0" dirty="0" smtClean="0">
                <a:solidFill>
                  <a:schemeClr val="tx1">
                    <a:lumMod val="65000"/>
                    <a:lumOff val="35000"/>
                  </a:schemeClr>
                </a:solidFill>
                <a:latin typeface="微软雅黑" panose="020B0503020204020204" charset="-122"/>
                <a:ea typeface="微软雅黑" panose="020B0503020204020204" charset="-122"/>
              </a:rPr>
              <a:t>表结构</a:t>
            </a:r>
            <a:endParaRPr kumimoji="1" lang="zh-CN" altLang="en-US" sz="2000" b="0" dirty="0">
              <a:solidFill>
                <a:schemeClr val="tx1">
                  <a:lumMod val="65000"/>
                  <a:lumOff val="35000"/>
                </a:schemeClr>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401643390"/>
      </p:ext>
    </p:extLst>
  </p:cSld>
  <p:clrMapOvr>
    <a:masterClrMapping/>
  </p:clrMapOvr>
  <p:transition>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等腰三角形 22"/>
          <p:cNvSpPr/>
          <p:nvPr/>
        </p:nvSpPr>
        <p:spPr>
          <a:xfrm rot="5400000">
            <a:off x="-354902" y="1593655"/>
            <a:ext cx="2812747" cy="2101740"/>
          </a:xfrm>
          <a:prstGeom prst="triangle">
            <a:avLst/>
          </a:pr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文本框 4"/>
          <p:cNvSpPr txBox="1"/>
          <p:nvPr/>
        </p:nvSpPr>
        <p:spPr>
          <a:xfrm>
            <a:off x="3912604" y="2883812"/>
            <a:ext cx="3230880" cy="829945"/>
          </a:xfrm>
          <a:prstGeom prst="rect">
            <a:avLst/>
          </a:prstGeom>
          <a:noFill/>
        </p:spPr>
        <p:txBody>
          <a:bodyPr wrap="none" rtlCol="0">
            <a:spAutoFit/>
          </a:bodyPr>
          <a:lstStyle/>
          <a:p>
            <a:pPr algn="l"/>
            <a:r>
              <a:rPr lang="zh-CN" altLang="en-US" sz="4800" dirty="0">
                <a:solidFill>
                  <a:schemeClr val="tx1">
                    <a:lumMod val="75000"/>
                    <a:lumOff val="25000"/>
                  </a:schemeClr>
                </a:solidFill>
                <a:latin typeface="微软雅黑" panose="020B0503020204020204" charset="-122"/>
                <a:ea typeface="微软雅黑" panose="020B0503020204020204" charset="-122"/>
                <a:sym typeface="+mn-ea"/>
              </a:rPr>
              <a:t>总结与反思</a:t>
            </a:r>
            <a:endParaRPr lang="zh-CN" altLang="en-US" sz="4800" dirty="0">
              <a:solidFill>
                <a:schemeClr val="tx1">
                  <a:lumMod val="75000"/>
                  <a:lumOff val="25000"/>
                </a:schemeClr>
              </a:solidFill>
              <a:latin typeface="微软雅黑" panose="020B0503020204020204" charset="-122"/>
              <a:ea typeface="微软雅黑" panose="020B0503020204020204" charset="-122"/>
            </a:endParaRPr>
          </a:p>
        </p:txBody>
      </p:sp>
      <p:sp>
        <p:nvSpPr>
          <p:cNvPr id="22" name="等腰三角形 21"/>
          <p:cNvSpPr/>
          <p:nvPr/>
        </p:nvSpPr>
        <p:spPr>
          <a:xfrm rot="16200000" flipH="1">
            <a:off x="10384747" y="2655849"/>
            <a:ext cx="2069408" cy="1546303"/>
          </a:xfrm>
          <a:prstGeom prst="triangle">
            <a:avLst/>
          </a:prstGeom>
          <a:solidFill>
            <a:schemeClr val="accent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等腰三角形 20"/>
          <p:cNvSpPr/>
          <p:nvPr/>
        </p:nvSpPr>
        <p:spPr>
          <a:xfrm rot="5400000">
            <a:off x="-436508" y="2327919"/>
            <a:ext cx="3458403" cy="2584187"/>
          </a:xfrm>
          <a:prstGeom prst="triangle">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文本框 3"/>
          <p:cNvSpPr txBox="1"/>
          <p:nvPr/>
        </p:nvSpPr>
        <p:spPr>
          <a:xfrm>
            <a:off x="47928" y="2883669"/>
            <a:ext cx="1612900" cy="1568450"/>
          </a:xfrm>
          <a:prstGeom prst="rect">
            <a:avLst/>
          </a:prstGeom>
          <a:noFill/>
        </p:spPr>
        <p:txBody>
          <a:bodyPr wrap="none" rtlCol="0">
            <a:spAutoFit/>
          </a:bodyPr>
          <a:lstStyle/>
          <a:p>
            <a:r>
              <a:rPr lang="en-US" altLang="zh-CN" sz="9600" dirty="0">
                <a:solidFill>
                  <a:schemeClr val="bg1"/>
                </a:solidFill>
                <a:latin typeface="微软雅黑" panose="020B0503020204020204" charset="-122"/>
                <a:ea typeface="微软雅黑" panose="020B0503020204020204" charset="-122"/>
              </a:rPr>
              <a:t>04</a:t>
            </a:r>
            <a:endParaRPr lang="zh-CN" altLang="en-US" sz="9600" dirty="0">
              <a:solidFill>
                <a:schemeClr val="bg1"/>
              </a:solidFill>
              <a:latin typeface="微软雅黑" panose="020B0503020204020204" charset="-122"/>
              <a:ea typeface="微软雅黑" panose="020B0503020204020204" charset="-122"/>
            </a:endParaRPr>
          </a:p>
        </p:txBody>
      </p:sp>
    </p:spTree>
  </p:cSld>
  <p:clrMapOvr>
    <a:masterClrMapping/>
  </p:clrMapOvr>
  <p:transition advTm="1778">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par>
                          <p:cTn id="25" fill="hold">
                            <p:stCondLst>
                              <p:cond delay="500"/>
                            </p:stCondLst>
                            <p:childTnLst>
                              <p:par>
                                <p:cTn id="26" presetID="2" presetClass="entr" presetSubtype="8"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0-#ppt_w/2"/>
                                          </p:val>
                                        </p:tav>
                                        <p:tav tm="100000">
                                          <p:val>
                                            <p:strVal val="#ppt_x"/>
                                          </p:val>
                                        </p:tav>
                                      </p:tavLst>
                                    </p:anim>
                                    <p:anim calcmode="lin" valueType="num">
                                      <p:cBhvr additive="base">
                                        <p:cTn id="29"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p:bldP spid="22" grpId="0" animBg="1"/>
      <p:bldP spid="21" grpId="0" animBg="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31687" y="5625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en-US" altLang="zh-CN" sz="2000" b="0" dirty="0">
                <a:solidFill>
                  <a:schemeClr val="tx1">
                    <a:lumMod val="65000"/>
                    <a:lumOff val="35000"/>
                  </a:schemeClr>
                </a:solidFill>
                <a:latin typeface="微软雅黑" panose="020B0503020204020204" charset="-122"/>
                <a:ea typeface="微软雅黑" panose="020B0503020204020204" charset="-122"/>
              </a:rPr>
              <a:t>SCRUM</a:t>
            </a:r>
            <a:r>
              <a:rPr kumimoji="1" lang="zh-CN" altLang="en-US" sz="2000" b="0" dirty="0">
                <a:solidFill>
                  <a:schemeClr val="tx1">
                    <a:lumMod val="65000"/>
                    <a:lumOff val="35000"/>
                  </a:schemeClr>
                </a:solidFill>
                <a:latin typeface="微软雅黑" panose="020B0503020204020204" charset="-122"/>
                <a:ea typeface="微软雅黑" panose="020B0503020204020204" charset="-122"/>
              </a:rPr>
              <a:t>会议照片</a:t>
            </a:r>
          </a:p>
        </p:txBody>
      </p:sp>
      <p:pic>
        <p:nvPicPr>
          <p:cNvPr id="2" name="图片 1"/>
          <p:cNvPicPr>
            <a:picLocks noChangeAspect="1"/>
          </p:cNvPicPr>
          <p:nvPr/>
        </p:nvPicPr>
        <p:blipFill>
          <a:blip r:embed="rId2"/>
          <a:stretch>
            <a:fillRect/>
          </a:stretch>
        </p:blipFill>
        <p:spPr>
          <a:xfrm>
            <a:off x="1330325" y="614680"/>
            <a:ext cx="9251950" cy="6139815"/>
          </a:xfrm>
          <a:prstGeom prst="rect">
            <a:avLst/>
          </a:prstGeom>
        </p:spPr>
      </p:pic>
    </p:spTree>
  </p:cSld>
  <p:clrMapOvr>
    <a:masterClrMapping/>
  </p:clrMapOvr>
  <p:transition advTm="8330">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31687" y="5625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a:solidFill>
                  <a:schemeClr val="tx1">
                    <a:lumMod val="65000"/>
                    <a:lumOff val="35000"/>
                  </a:schemeClr>
                </a:solidFill>
                <a:latin typeface="微软雅黑" panose="020B0503020204020204" charset="-122"/>
                <a:ea typeface="微软雅黑" panose="020B0503020204020204" charset="-122"/>
              </a:rPr>
              <a:t>遇到的问题与解决方式</a:t>
            </a:r>
          </a:p>
        </p:txBody>
      </p:sp>
      <p:graphicFrame>
        <p:nvGraphicFramePr>
          <p:cNvPr id="7" name="表格 6"/>
          <p:cNvGraphicFramePr/>
          <p:nvPr>
            <p:custDataLst>
              <p:tags r:id="rId1"/>
            </p:custDataLst>
          </p:nvPr>
        </p:nvGraphicFramePr>
        <p:xfrm>
          <a:off x="1078865" y="767715"/>
          <a:ext cx="9960610" cy="5793105"/>
        </p:xfrm>
        <a:graphic>
          <a:graphicData uri="http://schemas.openxmlformats.org/drawingml/2006/table">
            <a:tbl>
              <a:tblPr firstRow="1" bandRow="1">
                <a:tableStyleId>{5C22544A-7EE6-4342-B048-85BDC9FD1C3A}</a:tableStyleId>
              </a:tblPr>
              <a:tblGrid>
                <a:gridCol w="1472565">
                  <a:extLst>
                    <a:ext uri="{9D8B030D-6E8A-4147-A177-3AD203B41FA5}">
                      <a16:colId xmlns:a16="http://schemas.microsoft.com/office/drawing/2014/main" val="20000"/>
                    </a:ext>
                  </a:extLst>
                </a:gridCol>
                <a:gridCol w="4055110">
                  <a:extLst>
                    <a:ext uri="{9D8B030D-6E8A-4147-A177-3AD203B41FA5}">
                      <a16:colId xmlns:a16="http://schemas.microsoft.com/office/drawing/2014/main" val="20001"/>
                    </a:ext>
                  </a:extLst>
                </a:gridCol>
                <a:gridCol w="4432935">
                  <a:extLst>
                    <a:ext uri="{9D8B030D-6E8A-4147-A177-3AD203B41FA5}">
                      <a16:colId xmlns:a16="http://schemas.microsoft.com/office/drawing/2014/main" val="20002"/>
                    </a:ext>
                  </a:extLst>
                </a:gridCol>
              </a:tblGrid>
              <a:tr h="365760">
                <a:tc>
                  <a:txBody>
                    <a:bodyPr/>
                    <a:lstStyle/>
                    <a:p>
                      <a:pPr algn="ctr">
                        <a:buNone/>
                      </a:pPr>
                      <a:r>
                        <a:rPr lang="zh-CN" altLang="en-US">
                          <a:solidFill>
                            <a:srgbClr val="FFFFFF"/>
                          </a:solidFill>
                        </a:rPr>
                        <a:t>成员</a:t>
                      </a:r>
                    </a:p>
                  </a:txBody>
                  <a:tcPr>
                    <a:lnL>
                      <a:noFill/>
                    </a:lnL>
                    <a:lnR>
                      <a:noFill/>
                    </a:lnR>
                    <a:lnT>
                      <a:noFill/>
                    </a:lnT>
                    <a:lnB>
                      <a:noFill/>
                    </a:lnB>
                    <a:solidFill>
                      <a:srgbClr val="E34D4D"/>
                    </a:solidFill>
                  </a:tcPr>
                </a:tc>
                <a:tc>
                  <a:txBody>
                    <a:bodyPr/>
                    <a:lstStyle/>
                    <a:p>
                      <a:pPr algn="ctr">
                        <a:buNone/>
                      </a:pPr>
                      <a:r>
                        <a:rPr lang="zh-CN" altLang="en-US">
                          <a:solidFill>
                            <a:srgbClr val="FFFFFF"/>
                          </a:solidFill>
                        </a:rPr>
                        <a:t>遇到的问题</a:t>
                      </a:r>
                    </a:p>
                  </a:txBody>
                  <a:tcPr>
                    <a:lnL>
                      <a:noFill/>
                    </a:lnL>
                    <a:lnR>
                      <a:noFill/>
                    </a:lnR>
                    <a:lnT>
                      <a:noFill/>
                    </a:lnT>
                    <a:lnB>
                      <a:noFill/>
                    </a:lnB>
                    <a:solidFill>
                      <a:srgbClr val="E67A4A"/>
                    </a:solidFill>
                  </a:tcPr>
                </a:tc>
                <a:tc>
                  <a:txBody>
                    <a:bodyPr/>
                    <a:lstStyle/>
                    <a:p>
                      <a:pPr algn="ctr">
                        <a:buNone/>
                      </a:pPr>
                      <a:r>
                        <a:rPr lang="zh-CN" altLang="en-US">
                          <a:solidFill>
                            <a:srgbClr val="FFFFFF"/>
                          </a:solidFill>
                        </a:rPr>
                        <a:t>解决方法</a:t>
                      </a:r>
                    </a:p>
                  </a:txBody>
                  <a:tcPr>
                    <a:lnL>
                      <a:noFill/>
                    </a:lnL>
                    <a:lnR>
                      <a:noFill/>
                    </a:lnR>
                    <a:lnT>
                      <a:noFill/>
                    </a:lnT>
                    <a:lnB>
                      <a:noFill/>
                    </a:lnB>
                    <a:solidFill>
                      <a:srgbClr val="E67A4A"/>
                    </a:solidFill>
                  </a:tcPr>
                </a:tc>
                <a:extLst>
                  <a:ext uri="{0D108BD9-81ED-4DB2-BD59-A6C34878D82A}">
                    <a16:rowId xmlns:a16="http://schemas.microsoft.com/office/drawing/2014/main" val="10000"/>
                  </a:ext>
                </a:extLst>
              </a:tr>
              <a:tr h="365760">
                <a:tc>
                  <a:txBody>
                    <a:bodyPr/>
                    <a:lstStyle/>
                    <a:p>
                      <a:pPr algn="ctr">
                        <a:buNone/>
                      </a:pPr>
                      <a:r>
                        <a:rPr lang="zh-CN" altLang="en-US" sz="1800">
                          <a:solidFill>
                            <a:srgbClr val="404040"/>
                          </a:solidFill>
                          <a:latin typeface="微软雅黑" panose="020B0503020204020204" charset="-122"/>
                          <a:ea typeface="微软雅黑" panose="020B0503020204020204" charset="-122"/>
                          <a:sym typeface="+mn-ea"/>
                        </a:rPr>
                        <a:t>邱健强</a:t>
                      </a:r>
                    </a:p>
                  </a:txBody>
                  <a:tcPr>
                    <a:lnL>
                      <a:noFill/>
                    </a:lnL>
                    <a:lnR w="12700">
                      <a:solidFill>
                        <a:srgbClr val="D9D9D9"/>
                      </a:solidFill>
                      <a:prstDash val="solid"/>
                    </a:lnR>
                    <a:lnT>
                      <a:noFill/>
                    </a:lnT>
                    <a:lnB>
                      <a:noFill/>
                    </a:lnB>
                    <a:solidFill>
                      <a:srgbClr val="FFFFFF"/>
                    </a:solidFill>
                  </a:tcPr>
                </a:tc>
                <a:tc>
                  <a:txBody>
                    <a:bodyPr/>
                    <a:lstStyle/>
                    <a:p>
                      <a:pPr algn="ctr">
                        <a:buNone/>
                      </a:pPr>
                      <a:r>
                        <a:rPr lang="zh-CN" altLang="en-US">
                          <a:solidFill>
                            <a:srgbClr val="404040"/>
                          </a:solidFill>
                          <a:latin typeface="微软雅黑" panose="020B0503020204020204" charset="-122"/>
                          <a:ea typeface="微软雅黑" panose="020B0503020204020204" charset="-122"/>
                        </a:rPr>
                        <a:t>前端与后端交互问题</a:t>
                      </a:r>
                    </a:p>
                  </a:txBody>
                  <a:tcPr>
                    <a:lnL w="12700">
                      <a:solidFill>
                        <a:srgbClr val="D9D9D9"/>
                      </a:solidFill>
                      <a:prstDash val="solid"/>
                    </a:lnL>
                    <a:lnR>
                      <a:noFill/>
                    </a:lnR>
                    <a:lnT>
                      <a:noFill/>
                    </a:lnT>
                    <a:lnB>
                      <a:noFill/>
                    </a:lnB>
                    <a:solidFill>
                      <a:srgbClr val="FFFFFF"/>
                    </a:solidFill>
                  </a:tcPr>
                </a:tc>
                <a:tc>
                  <a:txBody>
                    <a:bodyPr/>
                    <a:lstStyle/>
                    <a:p>
                      <a:pPr algn="ctr">
                        <a:buNone/>
                      </a:pPr>
                      <a:r>
                        <a:rPr lang="zh-CN" altLang="en-US">
                          <a:solidFill>
                            <a:srgbClr val="404040"/>
                          </a:solidFill>
                          <a:latin typeface="微软雅黑" panose="020B0503020204020204" charset="-122"/>
                          <a:ea typeface="微软雅黑" panose="020B0503020204020204" charset="-122"/>
                          <a:cs typeface="微软雅黑" panose="020B0503020204020204" charset="-122"/>
                        </a:rPr>
                        <a:t>运用ajax解决该问题</a:t>
                      </a:r>
                    </a:p>
                  </a:txBody>
                  <a:tcPr>
                    <a:lnL w="12700">
                      <a:noFill/>
                      <a:prstDash val="solid"/>
                    </a:lnL>
                    <a:lnR>
                      <a:noFill/>
                    </a:lnR>
                    <a:lnT>
                      <a:noFill/>
                    </a:lnT>
                    <a:lnB>
                      <a:noFill/>
                    </a:lnB>
                    <a:solidFill>
                      <a:srgbClr val="FFFFFF"/>
                    </a:solidFill>
                  </a:tcPr>
                </a:tc>
                <a:extLst>
                  <a:ext uri="{0D108BD9-81ED-4DB2-BD59-A6C34878D82A}">
                    <a16:rowId xmlns:a16="http://schemas.microsoft.com/office/drawing/2014/main" val="10001"/>
                  </a:ext>
                </a:extLst>
              </a:tr>
              <a:tr h="365760">
                <a:tc>
                  <a:txBody>
                    <a:bodyPr/>
                    <a:lstStyle/>
                    <a:p>
                      <a:pPr algn="ctr">
                        <a:buNone/>
                      </a:pPr>
                      <a:endParaRPr lang="zh-CN" altLang="en-US">
                        <a:solidFill>
                          <a:srgbClr val="404040"/>
                        </a:solidFill>
                        <a:latin typeface="微软雅黑" panose="020B0503020204020204" charset="-122"/>
                        <a:ea typeface="微软雅黑" panose="020B0503020204020204" charset="-122"/>
                      </a:endParaRPr>
                    </a:p>
                    <a:p>
                      <a:pPr algn="ctr">
                        <a:buNone/>
                      </a:pPr>
                      <a:endParaRPr lang="zh-CN" altLang="en-US">
                        <a:solidFill>
                          <a:srgbClr val="404040"/>
                        </a:solidFill>
                        <a:latin typeface="微软雅黑" panose="020B0503020204020204" charset="-122"/>
                        <a:ea typeface="微软雅黑" panose="020B0503020204020204" charset="-122"/>
                      </a:endParaRPr>
                    </a:p>
                    <a:p>
                      <a:pPr algn="ctr">
                        <a:buNone/>
                      </a:pPr>
                      <a:r>
                        <a:rPr lang="zh-CN" altLang="en-US">
                          <a:solidFill>
                            <a:srgbClr val="404040"/>
                          </a:solidFill>
                          <a:latin typeface="微软雅黑" panose="020B0503020204020204" charset="-122"/>
                          <a:ea typeface="微软雅黑" panose="020B0503020204020204" charset="-122"/>
                        </a:rPr>
                        <a:t>李清宇</a:t>
                      </a:r>
                    </a:p>
                  </a:txBody>
                  <a:tcPr>
                    <a:lnL>
                      <a:noFill/>
                    </a:lnL>
                    <a:lnR w="12700">
                      <a:solidFill>
                        <a:srgbClr val="D9D9D9"/>
                      </a:solidFill>
                      <a:prstDash val="solid"/>
                    </a:lnR>
                    <a:lnT>
                      <a:noFill/>
                    </a:lnT>
                    <a:lnB>
                      <a:noFill/>
                    </a:lnB>
                    <a:solidFill>
                      <a:srgbClr val="F2F2F2"/>
                    </a:solidFill>
                  </a:tcPr>
                </a:tc>
                <a:tc>
                  <a:txBody>
                    <a:bodyPr/>
                    <a:lstStyle/>
                    <a:p>
                      <a:pPr algn="l">
                        <a:buNone/>
                      </a:pPr>
                      <a:r>
                        <a:rPr lang="en-US" altLang="zh-CN">
                          <a:solidFill>
                            <a:srgbClr val="404040"/>
                          </a:solidFill>
                          <a:latin typeface="微软雅黑" panose="020B0503020204020204" charset="-122"/>
                          <a:ea typeface="微软雅黑" panose="020B0503020204020204" charset="-122"/>
                        </a:rPr>
                        <a:t>       </a:t>
                      </a:r>
                      <a:r>
                        <a:rPr lang="zh-CN" altLang="en-US">
                          <a:solidFill>
                            <a:srgbClr val="404040"/>
                          </a:solidFill>
                          <a:latin typeface="微软雅黑" panose="020B0503020204020204" charset="-122"/>
                          <a:ea typeface="微软雅黑" panose="020B0503020204020204" charset="-122"/>
                        </a:rPr>
                        <a:t>完成资讯信息表的增删改查后最大问题就是和前端界面的交互，因为一开始缺少交流在写交互时遇到不少问题，数据格式、请求方式等没有做好统一，走了不少弯路。</a:t>
                      </a:r>
                    </a:p>
                  </a:txBody>
                  <a:tcPr>
                    <a:lnL w="12700">
                      <a:solidFill>
                        <a:srgbClr val="D9D9D9"/>
                      </a:solidFill>
                      <a:prstDash val="solid"/>
                    </a:lnL>
                    <a:lnR>
                      <a:noFill/>
                    </a:lnR>
                    <a:lnT>
                      <a:noFill/>
                    </a:lnT>
                    <a:lnB>
                      <a:noFill/>
                    </a:lnB>
                    <a:solidFill>
                      <a:srgbClr val="F2F2F2"/>
                    </a:solidFill>
                  </a:tcPr>
                </a:tc>
                <a:tc>
                  <a:txBody>
                    <a:bodyPr/>
                    <a:lstStyle/>
                    <a:p>
                      <a:pPr algn="l">
                        <a:buNone/>
                      </a:pPr>
                      <a:endParaRPr lang="zh-CN" altLang="en-US">
                        <a:solidFill>
                          <a:srgbClr val="404040"/>
                        </a:solidFill>
                        <a:latin typeface="微软雅黑" panose="020B0503020204020204" charset="-122"/>
                        <a:ea typeface="微软雅黑" panose="020B0503020204020204" charset="-122"/>
                      </a:endParaRPr>
                    </a:p>
                    <a:p>
                      <a:pPr algn="l">
                        <a:buNone/>
                      </a:pPr>
                      <a:r>
                        <a:rPr lang="zh-CN" altLang="en-US">
                          <a:solidFill>
                            <a:srgbClr val="404040"/>
                          </a:solidFill>
                          <a:latin typeface="微软雅黑" panose="020B0503020204020204" charset="-122"/>
                          <a:ea typeface="微软雅黑" panose="020B0503020204020204" charset="-122"/>
                        </a:rPr>
                        <a:t>      积极和负责前端的队友交流，相互探讨再作出修改共同努力，其实很快就解决问题了。</a:t>
                      </a:r>
                    </a:p>
                  </a:txBody>
                  <a:tcPr>
                    <a:lnL w="12700">
                      <a:noFill/>
                      <a:prstDash val="solid"/>
                    </a:lnL>
                    <a:lnR>
                      <a:noFill/>
                    </a:lnR>
                    <a:lnT>
                      <a:noFill/>
                    </a:lnT>
                    <a:lnB>
                      <a:noFill/>
                    </a:lnB>
                    <a:solidFill>
                      <a:srgbClr val="F2F2F2"/>
                    </a:solidFill>
                  </a:tcPr>
                </a:tc>
                <a:extLst>
                  <a:ext uri="{0D108BD9-81ED-4DB2-BD59-A6C34878D82A}">
                    <a16:rowId xmlns:a16="http://schemas.microsoft.com/office/drawing/2014/main" val="10002"/>
                  </a:ext>
                </a:extLst>
              </a:tr>
              <a:tr h="1737360">
                <a:tc>
                  <a:txBody>
                    <a:bodyPr/>
                    <a:lstStyle/>
                    <a:p>
                      <a:pPr algn="ctr">
                        <a:buNone/>
                      </a:pPr>
                      <a:endParaRPr lang="zh-CN" altLang="en-US">
                        <a:solidFill>
                          <a:srgbClr val="404040"/>
                        </a:solidFill>
                        <a:latin typeface="微软雅黑" panose="020B0503020204020204" charset="-122"/>
                        <a:ea typeface="微软雅黑" panose="020B0503020204020204" charset="-122"/>
                      </a:endParaRPr>
                    </a:p>
                    <a:p>
                      <a:pPr algn="ctr">
                        <a:buNone/>
                      </a:pPr>
                      <a:r>
                        <a:rPr lang="zh-CN" altLang="en-US">
                          <a:solidFill>
                            <a:srgbClr val="404040"/>
                          </a:solidFill>
                          <a:latin typeface="微软雅黑" panose="020B0503020204020204" charset="-122"/>
                          <a:ea typeface="微软雅黑" panose="020B0503020204020204" charset="-122"/>
                        </a:rPr>
                        <a:t>沈溢煌</a:t>
                      </a:r>
                    </a:p>
                  </a:txBody>
                  <a:tcPr>
                    <a:lnL>
                      <a:noFill/>
                    </a:lnL>
                    <a:lnR w="12700">
                      <a:solidFill>
                        <a:srgbClr val="D9D9D9"/>
                      </a:solidFill>
                      <a:prstDash val="solid"/>
                    </a:lnR>
                    <a:lnT>
                      <a:noFill/>
                    </a:lnT>
                    <a:lnB>
                      <a:noFill/>
                    </a:lnB>
                    <a:solidFill>
                      <a:srgbClr val="FFFFFF"/>
                    </a:solidFill>
                  </a:tcPr>
                </a:tc>
                <a:tc>
                  <a:txBody>
                    <a:bodyPr/>
                    <a:lstStyle/>
                    <a:p>
                      <a:pPr algn="l">
                        <a:buNone/>
                      </a:pPr>
                      <a:endParaRPr lang="zh-CN" altLang="en-US">
                        <a:solidFill>
                          <a:srgbClr val="404040"/>
                        </a:solidFill>
                        <a:latin typeface="微软雅黑" panose="020B0503020204020204" charset="-122"/>
                        <a:ea typeface="微软雅黑" panose="020B0503020204020204" charset="-122"/>
                        <a:cs typeface="微软雅黑" panose="020B0503020204020204" charset="-122"/>
                      </a:endParaRPr>
                    </a:p>
                    <a:p>
                      <a:pPr algn="l">
                        <a:buNone/>
                      </a:pPr>
                      <a:r>
                        <a:rPr lang="zh-CN" altLang="en-US">
                          <a:solidFill>
                            <a:srgbClr val="404040"/>
                          </a:solidFill>
                          <a:latin typeface="微软雅黑" panose="020B0503020204020204" charset="-122"/>
                          <a:ea typeface="微软雅黑" panose="020B0503020204020204" charset="-122"/>
                          <a:cs typeface="微软雅黑" panose="020B0503020204020204" charset="-122"/>
                        </a:rPr>
                        <a:t>      后端在与前端交互的时候因为IDEA自动设定跳转路径导致代码失效，查错浪费一天时间。</a:t>
                      </a:r>
                    </a:p>
                  </a:txBody>
                  <a:tcPr>
                    <a:lnL w="12700">
                      <a:solidFill>
                        <a:srgbClr val="D9D9D9"/>
                      </a:solidFill>
                      <a:prstDash val="solid"/>
                    </a:lnL>
                    <a:lnR>
                      <a:noFill/>
                    </a:lnR>
                    <a:lnT>
                      <a:noFill/>
                    </a:lnT>
                    <a:lnB>
                      <a:noFill/>
                    </a:lnB>
                    <a:solidFill>
                      <a:srgbClr val="FFFFFF"/>
                    </a:solidFill>
                  </a:tcPr>
                </a:tc>
                <a:tc>
                  <a:txBody>
                    <a:bodyPr/>
                    <a:lstStyle/>
                    <a:p>
                      <a:pPr algn="l">
                        <a:buNone/>
                      </a:pPr>
                      <a:r>
                        <a:rPr lang="en-US" altLang="zh-CN">
                          <a:solidFill>
                            <a:srgbClr val="404040"/>
                          </a:solidFill>
                          <a:latin typeface="微软雅黑" panose="020B0503020204020204" charset="-122"/>
                          <a:ea typeface="微软雅黑" panose="020B0503020204020204" charset="-122"/>
                        </a:rPr>
                        <a:t>      </a:t>
                      </a:r>
                      <a:r>
                        <a:rPr lang="zh-CN" altLang="en-US">
                          <a:solidFill>
                            <a:srgbClr val="404040"/>
                          </a:solidFill>
                          <a:latin typeface="微软雅黑" panose="020B0503020204020204" charset="-122"/>
                          <a:ea typeface="微软雅黑" panose="020B0503020204020204" charset="-122"/>
                        </a:rPr>
                        <a:t>摸索着改代码，删代码，删工程，重建工程都无法解决，没办法只好按默认的路径设置跳转勉强解决，第二天发现是HTML文件中的路径被定死，删除后才真正解决。</a:t>
                      </a:r>
                    </a:p>
                    <a:p>
                      <a:pPr algn="l">
                        <a:buNone/>
                      </a:pPr>
                      <a:endParaRPr lang="zh-CN" altLang="en-US">
                        <a:solidFill>
                          <a:srgbClr val="404040"/>
                        </a:solidFill>
                        <a:latin typeface="微软雅黑" panose="020B0503020204020204" charset="-122"/>
                        <a:ea typeface="微软雅黑" panose="020B0503020204020204" charset="-122"/>
                      </a:endParaRPr>
                    </a:p>
                  </a:txBody>
                  <a:tcPr>
                    <a:lnL w="12700">
                      <a:noFill/>
                      <a:prstDash val="solid"/>
                    </a:lnL>
                    <a:lnR>
                      <a:noFill/>
                    </a:lnR>
                    <a:lnT>
                      <a:noFill/>
                    </a:lnT>
                    <a:lnB>
                      <a:noFill/>
                    </a:lnB>
                    <a:solidFill>
                      <a:srgbClr val="FFFFFF"/>
                    </a:solidFill>
                  </a:tcPr>
                </a:tc>
                <a:extLst>
                  <a:ext uri="{0D108BD9-81ED-4DB2-BD59-A6C34878D82A}">
                    <a16:rowId xmlns:a16="http://schemas.microsoft.com/office/drawing/2014/main" val="10003"/>
                  </a:ext>
                </a:extLst>
              </a:tr>
              <a:tr h="398145">
                <a:tc>
                  <a:txBody>
                    <a:bodyPr/>
                    <a:lstStyle/>
                    <a:p>
                      <a:pPr algn="ctr">
                        <a:buNone/>
                      </a:pPr>
                      <a:endParaRPr lang="zh-CN" altLang="en-US" sz="1800">
                        <a:solidFill>
                          <a:srgbClr val="404040"/>
                        </a:solidFill>
                        <a:latin typeface="微软雅黑" panose="020B0503020204020204" charset="-122"/>
                        <a:ea typeface="微软雅黑" panose="020B0503020204020204" charset="-122"/>
                        <a:sym typeface="+mn-ea"/>
                      </a:endParaRPr>
                    </a:p>
                    <a:p>
                      <a:pPr algn="ctr">
                        <a:buNone/>
                      </a:pPr>
                      <a:r>
                        <a:rPr lang="zh-CN" altLang="en-US" sz="1800">
                          <a:solidFill>
                            <a:srgbClr val="404040"/>
                          </a:solidFill>
                          <a:latin typeface="微软雅黑" panose="020B0503020204020204" charset="-122"/>
                          <a:ea typeface="微软雅黑" panose="020B0503020204020204" charset="-122"/>
                          <a:sym typeface="+mn-ea"/>
                        </a:rPr>
                        <a:t>吴俊杰</a:t>
                      </a:r>
                    </a:p>
                  </a:txBody>
                  <a:tcPr>
                    <a:lnL>
                      <a:noFill/>
                    </a:lnL>
                    <a:lnR w="12700">
                      <a:solidFill>
                        <a:srgbClr val="D9D9D9"/>
                      </a:solidFill>
                      <a:prstDash val="solid"/>
                    </a:lnR>
                    <a:lnT>
                      <a:noFill/>
                    </a:lnT>
                    <a:lnB>
                      <a:noFill/>
                    </a:lnB>
                    <a:solidFill>
                      <a:srgbClr val="F2F2F2"/>
                    </a:solidFill>
                  </a:tcPr>
                </a:tc>
                <a:tc>
                  <a:txBody>
                    <a:bodyPr/>
                    <a:lstStyle/>
                    <a:p>
                      <a:pPr algn="l">
                        <a:buNone/>
                      </a:pPr>
                      <a:endParaRPr lang="zh-CN" altLang="en-US">
                        <a:solidFill>
                          <a:srgbClr val="404040"/>
                        </a:solidFill>
                        <a:latin typeface="微软雅黑" panose="020B0503020204020204" charset="-122"/>
                        <a:ea typeface="微软雅黑" panose="020B0503020204020204" charset="-122"/>
                      </a:endParaRPr>
                    </a:p>
                    <a:p>
                      <a:pPr algn="l">
                        <a:buNone/>
                      </a:pPr>
                      <a:r>
                        <a:rPr lang="zh-CN" altLang="en-US">
                          <a:solidFill>
                            <a:srgbClr val="404040"/>
                          </a:solidFill>
                          <a:latin typeface="微软雅黑" panose="020B0503020204020204" charset="-122"/>
                          <a:ea typeface="微软雅黑" panose="020B0503020204020204" charset="-122"/>
                        </a:rPr>
                        <a:t>       不懂得实现不同页面在跳转时带着数据传输。</a:t>
                      </a:r>
                    </a:p>
                  </a:txBody>
                  <a:tcPr>
                    <a:lnL w="12700">
                      <a:solidFill>
                        <a:srgbClr val="D9D9D9"/>
                      </a:solidFill>
                      <a:prstDash val="solid"/>
                    </a:lnL>
                    <a:lnR>
                      <a:noFill/>
                    </a:lnR>
                    <a:lnT>
                      <a:noFill/>
                    </a:lnT>
                    <a:lnB>
                      <a:noFill/>
                    </a:lnB>
                    <a:solidFill>
                      <a:srgbClr val="F2F2F2"/>
                    </a:solidFill>
                  </a:tcPr>
                </a:tc>
                <a:tc>
                  <a:txBody>
                    <a:bodyPr/>
                    <a:lstStyle/>
                    <a:p>
                      <a:pPr algn="l">
                        <a:buNone/>
                      </a:pPr>
                      <a:endParaRPr lang="zh-CN" altLang="en-US">
                        <a:solidFill>
                          <a:srgbClr val="404040"/>
                        </a:solidFill>
                        <a:latin typeface="微软雅黑" panose="020B0503020204020204" charset="-122"/>
                        <a:ea typeface="微软雅黑" panose="020B0503020204020204" charset="-122"/>
                        <a:cs typeface="微软雅黑" panose="020B0503020204020204" charset="-122"/>
                      </a:endParaRPr>
                    </a:p>
                    <a:p>
                      <a:pPr algn="l">
                        <a:buNone/>
                      </a:pPr>
                      <a:r>
                        <a:rPr lang="zh-CN" altLang="en-US">
                          <a:solidFill>
                            <a:srgbClr val="404040"/>
                          </a:solidFill>
                          <a:latin typeface="微软雅黑" panose="020B0503020204020204" charset="-122"/>
                          <a:ea typeface="微软雅黑" panose="020B0503020204020204" charset="-122"/>
                          <a:cs typeface="微软雅黑" panose="020B0503020204020204" charset="-122"/>
                        </a:rPr>
                        <a:t>      通过百度，以及无数次的测验，得出了可以用cookie还有sessionStorage来实现的结论</a:t>
                      </a:r>
                    </a:p>
                    <a:p>
                      <a:pPr algn="l">
                        <a:buNone/>
                      </a:pPr>
                      <a:endParaRPr lang="zh-CN" altLang="en-US">
                        <a:solidFill>
                          <a:srgbClr val="404040"/>
                        </a:solidFill>
                        <a:latin typeface="微软雅黑" panose="020B0503020204020204" charset="-122"/>
                        <a:ea typeface="微软雅黑" panose="020B0503020204020204" charset="-122"/>
                        <a:cs typeface="微软雅黑" panose="020B0503020204020204" charset="-122"/>
                      </a:endParaRPr>
                    </a:p>
                  </a:txBody>
                  <a:tcPr>
                    <a:lnL w="12700">
                      <a:noFill/>
                      <a:prstDash val="solid"/>
                    </a:lnL>
                    <a:lnR>
                      <a:noFill/>
                    </a:lnR>
                    <a:lnT>
                      <a:noFill/>
                    </a:lnT>
                    <a:lnB>
                      <a:noFill/>
                    </a:lnB>
                    <a:solidFill>
                      <a:srgbClr val="F2F2F2"/>
                    </a:solidFill>
                  </a:tcPr>
                </a:tc>
                <a:extLst>
                  <a:ext uri="{0D108BD9-81ED-4DB2-BD59-A6C34878D82A}">
                    <a16:rowId xmlns:a16="http://schemas.microsoft.com/office/drawing/2014/main" val="10004"/>
                  </a:ext>
                </a:extLst>
              </a:tr>
              <a:tr h="398145">
                <a:tc>
                  <a:txBody>
                    <a:bodyPr/>
                    <a:lstStyle/>
                    <a:p>
                      <a:pPr algn="ctr">
                        <a:buNone/>
                      </a:pPr>
                      <a:r>
                        <a:rPr lang="zh-CN" altLang="en-US" sz="1800">
                          <a:solidFill>
                            <a:srgbClr val="404040"/>
                          </a:solidFill>
                          <a:latin typeface="微软雅黑" panose="020B0503020204020204" charset="-122"/>
                          <a:ea typeface="微软雅黑" panose="020B0503020204020204" charset="-122"/>
                          <a:sym typeface="+mn-ea"/>
                        </a:rPr>
                        <a:t>黄杨龙</a:t>
                      </a:r>
                    </a:p>
                  </a:txBody>
                  <a:tcPr>
                    <a:lnL>
                      <a:noFill/>
                    </a:lnL>
                    <a:lnR w="12700">
                      <a:solidFill>
                        <a:srgbClr val="D9D9D9"/>
                      </a:solidFill>
                      <a:prstDash val="solid"/>
                    </a:lnR>
                    <a:lnT>
                      <a:noFill/>
                    </a:lnT>
                    <a:lnB>
                      <a:noFill/>
                    </a:lnB>
                    <a:solidFill>
                      <a:srgbClr val="F2F2F2"/>
                    </a:solidFill>
                  </a:tcPr>
                </a:tc>
                <a:tc>
                  <a:txBody>
                    <a:bodyPr/>
                    <a:lstStyle/>
                    <a:p>
                      <a:pPr algn="l">
                        <a:buNone/>
                      </a:pPr>
                      <a:r>
                        <a:rPr lang="en-US" altLang="zh-CN">
                          <a:solidFill>
                            <a:srgbClr val="404040"/>
                          </a:solidFill>
                          <a:latin typeface="微软雅黑" panose="020B0503020204020204" charset="-122"/>
                          <a:ea typeface="微软雅黑" panose="020B0503020204020204" charset="-122"/>
                        </a:rPr>
                        <a:t>        </a:t>
                      </a:r>
                      <a:r>
                        <a:rPr lang="zh-CN" altLang="en-US">
                          <a:solidFill>
                            <a:srgbClr val="404040"/>
                          </a:solidFill>
                          <a:latin typeface="微软雅黑" panose="020B0503020204020204" charset="-122"/>
                          <a:ea typeface="微软雅黑" panose="020B0503020204020204" charset="-122"/>
                        </a:rPr>
                        <a:t>界面设计框架使用不当</a:t>
                      </a:r>
                    </a:p>
                  </a:txBody>
                  <a:tcPr>
                    <a:lnL w="12700">
                      <a:solidFill>
                        <a:srgbClr val="D9D9D9"/>
                      </a:solidFill>
                      <a:prstDash val="solid"/>
                    </a:lnL>
                    <a:lnR>
                      <a:noFill/>
                    </a:lnR>
                    <a:lnT>
                      <a:noFill/>
                    </a:lnT>
                    <a:lnB>
                      <a:noFill/>
                    </a:lnB>
                    <a:solidFill>
                      <a:srgbClr val="F2F2F2"/>
                    </a:solidFill>
                  </a:tcPr>
                </a:tc>
                <a:tc>
                  <a:txBody>
                    <a:bodyPr/>
                    <a:lstStyle/>
                    <a:p>
                      <a:pPr algn="l">
                        <a:buNone/>
                      </a:pPr>
                      <a:r>
                        <a:rPr lang="en-US" altLang="zh-CN">
                          <a:solidFill>
                            <a:srgbClr val="404040"/>
                          </a:solidFill>
                          <a:latin typeface="微软雅黑" panose="020B0503020204020204" charset="-122"/>
                          <a:ea typeface="微软雅黑" panose="020B0503020204020204" charset="-122"/>
                          <a:cs typeface="微软雅黑" panose="020B0503020204020204" charset="-122"/>
                        </a:rPr>
                        <a:t>     </a:t>
                      </a:r>
                      <a:r>
                        <a:rPr lang="zh-CN" altLang="en-US">
                          <a:solidFill>
                            <a:srgbClr val="404040"/>
                          </a:solidFill>
                          <a:latin typeface="微软雅黑" panose="020B0503020204020204" charset="-122"/>
                          <a:ea typeface="微软雅黑" panose="020B0503020204020204" charset="-122"/>
                          <a:cs typeface="微软雅黑" panose="020B0503020204020204" charset="-122"/>
                        </a:rPr>
                        <a:t>通过网上查阅资料和自己的多次尝试</a:t>
                      </a:r>
                    </a:p>
                  </a:txBody>
                  <a:tcPr>
                    <a:lnL w="12700">
                      <a:noFill/>
                      <a:prstDash val="solid"/>
                    </a:lnL>
                    <a:lnR>
                      <a:noFill/>
                    </a:lnR>
                    <a:lnT>
                      <a:noFill/>
                    </a:lnT>
                    <a:lnB>
                      <a:noFill/>
                    </a:lnB>
                    <a:solidFill>
                      <a:srgbClr val="F2F2F2"/>
                    </a:solidFill>
                  </a:tcPr>
                </a:tc>
                <a:extLst>
                  <a:ext uri="{0D108BD9-81ED-4DB2-BD59-A6C34878D82A}">
                    <a16:rowId xmlns:a16="http://schemas.microsoft.com/office/drawing/2014/main" val="10005"/>
                  </a:ext>
                </a:extLst>
              </a:tr>
            </a:tbl>
          </a:graphicData>
        </a:graphic>
      </p:graphicFrame>
    </p:spTree>
  </p:cSld>
  <p:clrMapOvr>
    <a:masterClrMapping/>
  </p:clrMapOvr>
  <p:transition advTm="4259">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5" name="矩形 4"/>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6" name="文本占位符 3"/>
          <p:cNvSpPr txBox="1"/>
          <p:nvPr/>
        </p:nvSpPr>
        <p:spPr>
          <a:xfrm>
            <a:off x="431687" y="5625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a:solidFill>
                  <a:schemeClr val="tx1">
                    <a:lumMod val="65000"/>
                    <a:lumOff val="35000"/>
                  </a:schemeClr>
                </a:solidFill>
                <a:latin typeface="微软雅黑" panose="020B0503020204020204" charset="-122"/>
                <a:ea typeface="微软雅黑" panose="020B0503020204020204" charset="-122"/>
              </a:rPr>
              <a:t>遇到的问题与解决方式</a:t>
            </a:r>
          </a:p>
        </p:txBody>
      </p:sp>
      <p:graphicFrame>
        <p:nvGraphicFramePr>
          <p:cNvPr id="8" name="表格 7"/>
          <p:cNvGraphicFramePr/>
          <p:nvPr>
            <p:custDataLst>
              <p:tags r:id="rId1"/>
            </p:custDataLst>
          </p:nvPr>
        </p:nvGraphicFramePr>
        <p:xfrm>
          <a:off x="1078865" y="767715"/>
          <a:ext cx="9960610" cy="5187315"/>
        </p:xfrm>
        <a:graphic>
          <a:graphicData uri="http://schemas.openxmlformats.org/drawingml/2006/table">
            <a:tbl>
              <a:tblPr firstRow="1" bandRow="1">
                <a:tableStyleId>{5C22544A-7EE6-4342-B048-85BDC9FD1C3A}</a:tableStyleId>
              </a:tblPr>
              <a:tblGrid>
                <a:gridCol w="1472565">
                  <a:extLst>
                    <a:ext uri="{9D8B030D-6E8A-4147-A177-3AD203B41FA5}">
                      <a16:colId xmlns:a16="http://schemas.microsoft.com/office/drawing/2014/main" val="20000"/>
                    </a:ext>
                  </a:extLst>
                </a:gridCol>
                <a:gridCol w="4055110">
                  <a:extLst>
                    <a:ext uri="{9D8B030D-6E8A-4147-A177-3AD203B41FA5}">
                      <a16:colId xmlns:a16="http://schemas.microsoft.com/office/drawing/2014/main" val="20001"/>
                    </a:ext>
                  </a:extLst>
                </a:gridCol>
                <a:gridCol w="4432935">
                  <a:extLst>
                    <a:ext uri="{9D8B030D-6E8A-4147-A177-3AD203B41FA5}">
                      <a16:colId xmlns:a16="http://schemas.microsoft.com/office/drawing/2014/main" val="20002"/>
                    </a:ext>
                  </a:extLst>
                </a:gridCol>
              </a:tblGrid>
              <a:tr h="365760">
                <a:tc>
                  <a:txBody>
                    <a:bodyPr/>
                    <a:lstStyle/>
                    <a:p>
                      <a:pPr algn="ctr">
                        <a:buNone/>
                      </a:pPr>
                      <a:r>
                        <a:rPr lang="zh-CN" altLang="en-US">
                          <a:solidFill>
                            <a:srgbClr val="FFFFFF"/>
                          </a:solidFill>
                        </a:rPr>
                        <a:t>成员</a:t>
                      </a:r>
                    </a:p>
                  </a:txBody>
                  <a:tcPr>
                    <a:lnL>
                      <a:noFill/>
                    </a:lnL>
                    <a:lnR>
                      <a:noFill/>
                    </a:lnR>
                    <a:lnT>
                      <a:noFill/>
                    </a:lnT>
                    <a:lnB>
                      <a:noFill/>
                    </a:lnB>
                    <a:solidFill>
                      <a:srgbClr val="E34D4D"/>
                    </a:solidFill>
                  </a:tcPr>
                </a:tc>
                <a:tc>
                  <a:txBody>
                    <a:bodyPr/>
                    <a:lstStyle/>
                    <a:p>
                      <a:pPr algn="ctr">
                        <a:buNone/>
                      </a:pPr>
                      <a:r>
                        <a:rPr lang="zh-CN" altLang="en-US">
                          <a:solidFill>
                            <a:srgbClr val="FFFFFF"/>
                          </a:solidFill>
                        </a:rPr>
                        <a:t>遇到的问题</a:t>
                      </a:r>
                    </a:p>
                  </a:txBody>
                  <a:tcPr>
                    <a:lnL>
                      <a:noFill/>
                    </a:lnL>
                    <a:lnR>
                      <a:noFill/>
                    </a:lnR>
                    <a:lnT>
                      <a:noFill/>
                    </a:lnT>
                    <a:lnB>
                      <a:noFill/>
                    </a:lnB>
                    <a:solidFill>
                      <a:srgbClr val="E67A4A"/>
                    </a:solidFill>
                  </a:tcPr>
                </a:tc>
                <a:tc>
                  <a:txBody>
                    <a:bodyPr/>
                    <a:lstStyle/>
                    <a:p>
                      <a:pPr algn="ctr">
                        <a:buNone/>
                      </a:pPr>
                      <a:r>
                        <a:rPr lang="zh-CN" altLang="en-US">
                          <a:solidFill>
                            <a:srgbClr val="FFFFFF"/>
                          </a:solidFill>
                        </a:rPr>
                        <a:t>解决方法</a:t>
                      </a:r>
                    </a:p>
                  </a:txBody>
                  <a:tcPr>
                    <a:lnL>
                      <a:noFill/>
                    </a:lnL>
                    <a:lnR>
                      <a:noFill/>
                    </a:lnR>
                    <a:lnT>
                      <a:noFill/>
                    </a:lnT>
                    <a:lnB>
                      <a:noFill/>
                    </a:lnB>
                    <a:solidFill>
                      <a:srgbClr val="E67A4A"/>
                    </a:solidFill>
                  </a:tcPr>
                </a:tc>
                <a:extLst>
                  <a:ext uri="{0D108BD9-81ED-4DB2-BD59-A6C34878D82A}">
                    <a16:rowId xmlns:a16="http://schemas.microsoft.com/office/drawing/2014/main" val="10000"/>
                  </a:ext>
                </a:extLst>
              </a:tr>
              <a:tr h="2493010">
                <a:tc>
                  <a:txBody>
                    <a:bodyPr/>
                    <a:lstStyle/>
                    <a:p>
                      <a:pPr algn="ctr">
                        <a:buNone/>
                      </a:pPr>
                      <a:endParaRPr lang="zh-CN" altLang="en-US" sz="1800">
                        <a:solidFill>
                          <a:srgbClr val="404040"/>
                        </a:solidFill>
                        <a:latin typeface="微软雅黑" panose="020B0503020204020204" charset="-122"/>
                        <a:ea typeface="微软雅黑" panose="020B0503020204020204" charset="-122"/>
                        <a:sym typeface="+mn-ea"/>
                      </a:endParaRPr>
                    </a:p>
                    <a:p>
                      <a:pPr algn="ctr">
                        <a:buNone/>
                      </a:pPr>
                      <a:endParaRPr lang="zh-CN" altLang="en-US" sz="1800">
                        <a:solidFill>
                          <a:srgbClr val="404040"/>
                        </a:solidFill>
                        <a:latin typeface="微软雅黑" panose="020B0503020204020204" charset="-122"/>
                        <a:ea typeface="微软雅黑" panose="020B0503020204020204" charset="-122"/>
                        <a:sym typeface="+mn-ea"/>
                      </a:endParaRPr>
                    </a:p>
                    <a:p>
                      <a:pPr algn="ctr">
                        <a:buNone/>
                      </a:pPr>
                      <a:endParaRPr lang="zh-CN" altLang="en-US" sz="1800">
                        <a:solidFill>
                          <a:srgbClr val="404040"/>
                        </a:solidFill>
                        <a:latin typeface="微软雅黑" panose="020B0503020204020204" charset="-122"/>
                        <a:ea typeface="微软雅黑" panose="020B0503020204020204" charset="-122"/>
                        <a:sym typeface="+mn-ea"/>
                      </a:endParaRPr>
                    </a:p>
                    <a:p>
                      <a:pPr algn="ctr">
                        <a:buNone/>
                      </a:pPr>
                      <a:endParaRPr lang="zh-CN" altLang="en-US" sz="1800">
                        <a:solidFill>
                          <a:srgbClr val="404040"/>
                        </a:solidFill>
                        <a:latin typeface="微软雅黑" panose="020B0503020204020204" charset="-122"/>
                        <a:ea typeface="微软雅黑" panose="020B0503020204020204" charset="-122"/>
                        <a:sym typeface="+mn-ea"/>
                      </a:endParaRPr>
                    </a:p>
                    <a:p>
                      <a:pPr algn="ctr">
                        <a:buNone/>
                      </a:pPr>
                      <a:r>
                        <a:rPr lang="zh-CN" altLang="en-US" sz="1800">
                          <a:solidFill>
                            <a:srgbClr val="404040"/>
                          </a:solidFill>
                          <a:latin typeface="微软雅黑" panose="020B0503020204020204" charset="-122"/>
                          <a:ea typeface="微软雅黑" panose="020B0503020204020204" charset="-122"/>
                          <a:sym typeface="+mn-ea"/>
                        </a:rPr>
                        <a:t>江海天</a:t>
                      </a:r>
                    </a:p>
                  </a:txBody>
                  <a:tcPr>
                    <a:lnL>
                      <a:noFill/>
                    </a:lnL>
                    <a:lnR w="12700">
                      <a:solidFill>
                        <a:srgbClr val="D9D9D9"/>
                      </a:solidFill>
                      <a:prstDash val="solid"/>
                    </a:lnR>
                    <a:lnT>
                      <a:noFill/>
                    </a:lnT>
                    <a:lnB>
                      <a:noFill/>
                    </a:lnB>
                    <a:solidFill>
                      <a:srgbClr val="FFFFFF"/>
                    </a:solidFill>
                  </a:tcPr>
                </a:tc>
                <a:tc>
                  <a:txBody>
                    <a:bodyPr/>
                    <a:lstStyle/>
                    <a:p>
                      <a:pPr algn="l">
                        <a:buNone/>
                      </a:pPr>
                      <a:r>
                        <a:rPr lang="en-US" altLang="zh-CN">
                          <a:solidFill>
                            <a:srgbClr val="404040"/>
                          </a:solidFill>
                          <a:latin typeface="微软雅黑" panose="020B0503020204020204" charset="-122"/>
                          <a:ea typeface="微软雅黑" panose="020B0503020204020204" charset="-122"/>
                        </a:rPr>
                        <a:t>       </a:t>
                      </a:r>
                      <a:r>
                        <a:rPr lang="zh-CN" altLang="en-US">
                          <a:solidFill>
                            <a:srgbClr val="404040"/>
                          </a:solidFill>
                          <a:latin typeface="微软雅黑" panose="020B0503020204020204" charset="-122"/>
                          <a:ea typeface="微软雅黑" panose="020B0503020204020204" charset="-122"/>
                        </a:rPr>
                        <a:t>主要是对于前端的理解上，认为前端就是做个页面，跟美工差不多的一个东西。结果做起来之后知道了要和后端做交互，之后问题就来了，后端方面因为内容多，前期没有成果的情况下就没办法在交互上做实践，由于自己一点后端都不懂所以对于教程都是懵的。所以前后端交互上面学习的进度很慢。</a:t>
                      </a:r>
                    </a:p>
                  </a:txBody>
                  <a:tcPr>
                    <a:lnL w="12700">
                      <a:solidFill>
                        <a:srgbClr val="D9D9D9"/>
                      </a:solidFill>
                      <a:prstDash val="solid"/>
                    </a:lnL>
                    <a:lnR>
                      <a:noFill/>
                    </a:lnR>
                    <a:lnT>
                      <a:noFill/>
                    </a:lnT>
                    <a:lnB>
                      <a:noFill/>
                    </a:lnB>
                    <a:solidFill>
                      <a:srgbClr val="FFFFFF"/>
                    </a:solidFill>
                  </a:tcPr>
                </a:tc>
                <a:tc>
                  <a:txBody>
                    <a:bodyPr/>
                    <a:lstStyle/>
                    <a:p>
                      <a:pPr algn="l">
                        <a:buNone/>
                      </a:pPr>
                      <a:r>
                        <a:rPr lang="en-US" altLang="zh-CN">
                          <a:solidFill>
                            <a:srgbClr val="404040"/>
                          </a:solidFill>
                          <a:latin typeface="微软雅黑" panose="020B0503020204020204" charset="-122"/>
                          <a:ea typeface="微软雅黑" panose="020B0503020204020204" charset="-122"/>
                          <a:cs typeface="微软雅黑" panose="020B0503020204020204" charset="-122"/>
                        </a:rPr>
                        <a:t>       </a:t>
                      </a:r>
                    </a:p>
                    <a:p>
                      <a:pPr algn="l">
                        <a:buNone/>
                      </a:pPr>
                      <a:endParaRPr lang="en-US" altLang="zh-CN">
                        <a:solidFill>
                          <a:srgbClr val="404040"/>
                        </a:solidFill>
                        <a:latin typeface="微软雅黑" panose="020B0503020204020204" charset="-122"/>
                        <a:ea typeface="微软雅黑" panose="020B0503020204020204" charset="-122"/>
                        <a:cs typeface="微软雅黑" panose="020B0503020204020204" charset="-122"/>
                      </a:endParaRPr>
                    </a:p>
                    <a:p>
                      <a:pPr algn="l">
                        <a:buNone/>
                      </a:pPr>
                      <a:endParaRPr lang="en-US" altLang="zh-CN">
                        <a:solidFill>
                          <a:srgbClr val="404040"/>
                        </a:solidFill>
                        <a:latin typeface="微软雅黑" panose="020B0503020204020204" charset="-122"/>
                        <a:ea typeface="微软雅黑" panose="020B0503020204020204" charset="-122"/>
                        <a:cs typeface="微软雅黑" panose="020B0503020204020204" charset="-122"/>
                      </a:endParaRPr>
                    </a:p>
                    <a:p>
                      <a:pPr algn="l">
                        <a:buNone/>
                      </a:pPr>
                      <a:r>
                        <a:rPr lang="en-US" altLang="zh-CN">
                          <a:solidFill>
                            <a:srgbClr val="404040"/>
                          </a:solidFill>
                          <a:latin typeface="微软雅黑" panose="020B0503020204020204" charset="-122"/>
                          <a:ea typeface="微软雅黑" panose="020B0503020204020204" charset="-122"/>
                          <a:cs typeface="微软雅黑" panose="020B0503020204020204" charset="-122"/>
                        </a:rPr>
                        <a:t>       </a:t>
                      </a:r>
                      <a:r>
                        <a:rPr lang="zh-CN" altLang="en-US">
                          <a:solidFill>
                            <a:srgbClr val="404040"/>
                          </a:solidFill>
                          <a:latin typeface="微软雅黑" panose="020B0503020204020204" charset="-122"/>
                          <a:ea typeface="微软雅黑" panose="020B0503020204020204" charset="-122"/>
                          <a:cs typeface="微软雅黑" panose="020B0503020204020204" charset="-122"/>
                        </a:rPr>
                        <a:t>适当的学习一点后端知识，学习的时候多和后端交流，后端部分完成后再大家一起做前后端交互的部分。</a:t>
                      </a:r>
                    </a:p>
                  </a:txBody>
                  <a:tcPr>
                    <a:lnL w="12700">
                      <a:noFill/>
                      <a:prstDash val="solid"/>
                    </a:lnL>
                    <a:lnR>
                      <a:noFill/>
                    </a:lnR>
                    <a:lnT>
                      <a:noFill/>
                    </a:lnT>
                    <a:lnB>
                      <a:noFill/>
                    </a:lnB>
                    <a:solidFill>
                      <a:srgbClr val="FFFFFF"/>
                    </a:solidFill>
                  </a:tcPr>
                </a:tc>
                <a:extLst>
                  <a:ext uri="{0D108BD9-81ED-4DB2-BD59-A6C34878D82A}">
                    <a16:rowId xmlns:a16="http://schemas.microsoft.com/office/drawing/2014/main" val="10001"/>
                  </a:ext>
                </a:extLst>
              </a:tr>
              <a:tr h="365760">
                <a:tc>
                  <a:txBody>
                    <a:bodyPr/>
                    <a:lstStyle/>
                    <a:p>
                      <a:pPr algn="ctr">
                        <a:buNone/>
                      </a:pPr>
                      <a:endParaRPr lang="zh-CN" altLang="en-US">
                        <a:solidFill>
                          <a:srgbClr val="404040"/>
                        </a:solidFill>
                        <a:latin typeface="微软雅黑" panose="020B0503020204020204" charset="-122"/>
                        <a:ea typeface="微软雅黑" panose="020B0503020204020204" charset="-122"/>
                      </a:endParaRPr>
                    </a:p>
                    <a:p>
                      <a:pPr algn="ctr">
                        <a:buNone/>
                      </a:pPr>
                      <a:endParaRPr lang="zh-CN" altLang="en-US">
                        <a:solidFill>
                          <a:srgbClr val="404040"/>
                        </a:solidFill>
                        <a:latin typeface="微软雅黑" panose="020B0503020204020204" charset="-122"/>
                        <a:ea typeface="微软雅黑" panose="020B0503020204020204" charset="-122"/>
                      </a:endParaRPr>
                    </a:p>
                    <a:p>
                      <a:pPr algn="ctr">
                        <a:buNone/>
                      </a:pPr>
                      <a:r>
                        <a:rPr lang="zh-CN" altLang="en-US">
                          <a:solidFill>
                            <a:srgbClr val="404040"/>
                          </a:solidFill>
                          <a:latin typeface="微软雅黑" panose="020B0503020204020204" charset="-122"/>
                          <a:ea typeface="微软雅黑" panose="020B0503020204020204" charset="-122"/>
                        </a:rPr>
                        <a:t>林志全</a:t>
                      </a:r>
                    </a:p>
                  </a:txBody>
                  <a:tcPr>
                    <a:lnL>
                      <a:noFill/>
                    </a:lnL>
                    <a:lnR w="12700">
                      <a:solidFill>
                        <a:srgbClr val="D9D9D9"/>
                      </a:solidFill>
                      <a:prstDash val="solid"/>
                    </a:lnR>
                    <a:lnT>
                      <a:noFill/>
                    </a:lnT>
                    <a:lnB>
                      <a:noFill/>
                    </a:lnB>
                    <a:solidFill>
                      <a:srgbClr val="F2F2F2"/>
                    </a:solidFill>
                  </a:tcPr>
                </a:tc>
                <a:tc>
                  <a:txBody>
                    <a:bodyPr/>
                    <a:lstStyle/>
                    <a:p>
                      <a:pPr algn="l">
                        <a:buNone/>
                      </a:pPr>
                      <a:r>
                        <a:rPr lang="en-US" altLang="zh-CN">
                          <a:solidFill>
                            <a:srgbClr val="404040"/>
                          </a:solidFill>
                          <a:latin typeface="微软雅黑" panose="020B0503020204020204" charset="-122"/>
                          <a:ea typeface="微软雅黑" panose="020B0503020204020204" charset="-122"/>
                        </a:rPr>
                        <a:t>       spring boot版本号太新，与教程中的差太多，导致有很多不知如何解决的问题</a:t>
                      </a:r>
                    </a:p>
                  </a:txBody>
                  <a:tcPr>
                    <a:lnL w="12700">
                      <a:solidFill>
                        <a:srgbClr val="D9D9D9"/>
                      </a:solidFill>
                      <a:prstDash val="solid"/>
                    </a:lnL>
                    <a:lnR>
                      <a:noFill/>
                    </a:lnR>
                    <a:lnT>
                      <a:noFill/>
                    </a:lnT>
                    <a:lnB>
                      <a:noFill/>
                    </a:lnB>
                    <a:solidFill>
                      <a:srgbClr val="F2F2F2"/>
                    </a:solidFill>
                  </a:tcPr>
                </a:tc>
                <a:tc>
                  <a:txBody>
                    <a:bodyPr/>
                    <a:lstStyle/>
                    <a:p>
                      <a:pPr algn="l">
                        <a:buNone/>
                      </a:pPr>
                      <a:r>
                        <a:rPr lang="en-US" altLang="zh-CN">
                          <a:solidFill>
                            <a:srgbClr val="404040"/>
                          </a:solidFill>
                          <a:latin typeface="微软雅黑" panose="020B0503020204020204" charset="-122"/>
                          <a:ea typeface="微软雅黑" panose="020B0503020204020204" charset="-122"/>
                        </a:rPr>
                        <a:t>       </a:t>
                      </a:r>
                      <a:r>
                        <a:rPr lang="zh-CN" altLang="en-US">
                          <a:solidFill>
                            <a:srgbClr val="404040"/>
                          </a:solidFill>
                          <a:latin typeface="微软雅黑" panose="020B0503020204020204" charset="-122"/>
                          <a:ea typeface="微软雅黑" panose="020B0503020204020204" charset="-122"/>
                        </a:rPr>
                        <a:t>更改项目中pom.xml文件中的spring boot版本号且看了最新版的教程</a:t>
                      </a:r>
                    </a:p>
                  </a:txBody>
                  <a:tcPr>
                    <a:lnL w="12700">
                      <a:noFill/>
                      <a:prstDash val="solid"/>
                    </a:lnL>
                    <a:lnR>
                      <a:noFill/>
                    </a:lnR>
                    <a:lnT>
                      <a:noFill/>
                    </a:lnT>
                    <a:lnB>
                      <a:noFill/>
                    </a:lnB>
                    <a:solidFill>
                      <a:srgbClr val="F2F2F2"/>
                    </a:solidFill>
                  </a:tcPr>
                </a:tc>
                <a:extLst>
                  <a:ext uri="{0D108BD9-81ED-4DB2-BD59-A6C34878D82A}">
                    <a16:rowId xmlns:a16="http://schemas.microsoft.com/office/drawing/2014/main" val="10002"/>
                  </a:ext>
                </a:extLst>
              </a:tr>
              <a:tr h="1346835">
                <a:tc>
                  <a:txBody>
                    <a:bodyPr/>
                    <a:lstStyle/>
                    <a:p>
                      <a:pPr algn="ctr">
                        <a:buNone/>
                      </a:pPr>
                      <a:endParaRPr lang="zh-CN" altLang="en-US">
                        <a:solidFill>
                          <a:srgbClr val="404040"/>
                        </a:solidFill>
                        <a:latin typeface="微软雅黑" panose="020B0503020204020204" charset="-122"/>
                        <a:ea typeface="微软雅黑" panose="020B0503020204020204" charset="-122"/>
                      </a:endParaRPr>
                    </a:p>
                    <a:p>
                      <a:pPr algn="ctr">
                        <a:buNone/>
                      </a:pPr>
                      <a:endParaRPr lang="zh-CN" altLang="en-US">
                        <a:solidFill>
                          <a:srgbClr val="404040"/>
                        </a:solidFill>
                        <a:latin typeface="微软雅黑" panose="020B0503020204020204" charset="-122"/>
                        <a:ea typeface="微软雅黑" panose="020B0503020204020204" charset="-122"/>
                      </a:endParaRPr>
                    </a:p>
                    <a:p>
                      <a:pPr algn="ctr">
                        <a:buNone/>
                      </a:pPr>
                      <a:r>
                        <a:rPr lang="zh-CN" altLang="en-US">
                          <a:solidFill>
                            <a:srgbClr val="404040"/>
                          </a:solidFill>
                          <a:latin typeface="微软雅黑" panose="020B0503020204020204" charset="-122"/>
                          <a:ea typeface="微软雅黑" panose="020B0503020204020204" charset="-122"/>
                        </a:rPr>
                        <a:t>陈聪</a:t>
                      </a:r>
                    </a:p>
                  </a:txBody>
                  <a:tcPr>
                    <a:lnL>
                      <a:noFill/>
                    </a:lnL>
                    <a:lnR w="12700">
                      <a:solidFill>
                        <a:srgbClr val="D9D9D9"/>
                      </a:solidFill>
                      <a:prstDash val="solid"/>
                    </a:lnR>
                    <a:lnT>
                      <a:noFill/>
                    </a:lnT>
                    <a:lnB>
                      <a:noFill/>
                    </a:lnB>
                    <a:solidFill>
                      <a:srgbClr val="FFFFFF"/>
                    </a:solidFill>
                  </a:tcPr>
                </a:tc>
                <a:tc>
                  <a:txBody>
                    <a:bodyPr/>
                    <a:lstStyle/>
                    <a:p>
                      <a:pPr algn="l">
                        <a:buNone/>
                      </a:pPr>
                      <a:r>
                        <a:rPr lang="en-US" altLang="zh-CN">
                          <a:solidFill>
                            <a:srgbClr val="404040"/>
                          </a:solidFill>
                          <a:latin typeface="微软雅黑" panose="020B0503020204020204" charset="-122"/>
                          <a:ea typeface="微软雅黑" panose="020B0503020204020204" charset="-122"/>
                          <a:cs typeface="微软雅黑" panose="020B0503020204020204" charset="-122"/>
                        </a:rPr>
                        <a:t>       </a:t>
                      </a:r>
                      <a:r>
                        <a:rPr lang="zh-CN" altLang="en-US">
                          <a:solidFill>
                            <a:srgbClr val="404040"/>
                          </a:solidFill>
                          <a:latin typeface="微软雅黑" panose="020B0503020204020204" charset="-122"/>
                          <a:ea typeface="微软雅黑" panose="020B0503020204020204" charset="-122"/>
                          <a:cs typeface="微软雅黑" panose="020B0503020204020204" charset="-122"/>
                        </a:rPr>
                        <a:t>因为起初对利用</a:t>
                      </a:r>
                      <a:r>
                        <a:rPr lang="en-US" altLang="zh-CN">
                          <a:solidFill>
                            <a:srgbClr val="404040"/>
                          </a:solidFill>
                          <a:latin typeface="微软雅黑" panose="020B0503020204020204" charset="-122"/>
                          <a:ea typeface="微软雅黑" panose="020B0503020204020204" charset="-122"/>
                          <a:cs typeface="微软雅黑" panose="020B0503020204020204" charset="-122"/>
                        </a:rPr>
                        <a:t>Bootstrap</a:t>
                      </a:r>
                      <a:r>
                        <a:rPr lang="zh-CN" altLang="en-US">
                          <a:solidFill>
                            <a:srgbClr val="404040"/>
                          </a:solidFill>
                          <a:latin typeface="微软雅黑" panose="020B0503020204020204" charset="-122"/>
                          <a:ea typeface="微软雅黑" panose="020B0503020204020204" charset="-122"/>
                          <a:cs typeface="微软雅黑" panose="020B0503020204020204" charset="-122"/>
                        </a:rPr>
                        <a:t>的开发理念较为模糊，加上与前端搭档的不协调产生了许多在设计和页面元素处理上的分歧。</a:t>
                      </a:r>
                    </a:p>
                  </a:txBody>
                  <a:tcPr>
                    <a:lnL w="12700">
                      <a:solidFill>
                        <a:srgbClr val="D9D9D9"/>
                      </a:solidFill>
                      <a:prstDash val="solid"/>
                    </a:lnL>
                    <a:lnR>
                      <a:noFill/>
                    </a:lnR>
                    <a:lnT>
                      <a:noFill/>
                    </a:lnT>
                    <a:lnB>
                      <a:noFill/>
                    </a:lnB>
                    <a:solidFill>
                      <a:srgbClr val="FFFFFF"/>
                    </a:solidFill>
                  </a:tcPr>
                </a:tc>
                <a:tc>
                  <a:txBody>
                    <a:bodyPr/>
                    <a:lstStyle/>
                    <a:p>
                      <a:pPr algn="l">
                        <a:buNone/>
                      </a:pPr>
                      <a:r>
                        <a:rPr lang="en-US" altLang="zh-CN">
                          <a:solidFill>
                            <a:srgbClr val="404040"/>
                          </a:solidFill>
                          <a:latin typeface="微软雅黑" panose="020B0503020204020204" charset="-122"/>
                          <a:ea typeface="微软雅黑" panose="020B0503020204020204" charset="-122"/>
                        </a:rPr>
                        <a:t>      </a:t>
                      </a:r>
                      <a:r>
                        <a:rPr lang="zh-CN" altLang="en-US">
                          <a:solidFill>
                            <a:srgbClr val="404040"/>
                          </a:solidFill>
                          <a:latin typeface="微软雅黑" panose="020B0503020204020204" charset="-122"/>
                          <a:ea typeface="微软雅黑" panose="020B0503020204020204" charset="-122"/>
                        </a:rPr>
                        <a:t>在构造大体相同的页面中沿用了相同的网页设计元素。</a:t>
                      </a:r>
                      <a:endParaRPr lang="en-US" altLang="zh-CN">
                        <a:solidFill>
                          <a:srgbClr val="404040"/>
                        </a:solidFill>
                        <a:latin typeface="微软雅黑" panose="020B0503020204020204" charset="-122"/>
                        <a:ea typeface="微软雅黑" panose="020B0503020204020204" charset="-122"/>
                      </a:endParaRPr>
                    </a:p>
                  </a:txBody>
                  <a:tcPr>
                    <a:lnL w="12700">
                      <a:noFill/>
                      <a:prstDash val="solid"/>
                    </a:lnL>
                    <a:lnR>
                      <a:noFill/>
                    </a:lnR>
                    <a:lnT>
                      <a:noFill/>
                    </a:lnT>
                    <a:lnB>
                      <a:noFill/>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03747" y="42919"/>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a:solidFill>
                  <a:schemeClr val="tx1">
                    <a:lumMod val="65000"/>
                    <a:lumOff val="35000"/>
                  </a:schemeClr>
                </a:solidFill>
                <a:latin typeface="微软雅黑" panose="020B0503020204020204" charset="-122"/>
                <a:ea typeface="微软雅黑" panose="020B0503020204020204" charset="-122"/>
              </a:rPr>
              <a:t>成员的过程体会</a:t>
            </a:r>
          </a:p>
        </p:txBody>
      </p:sp>
      <p:sp>
        <p:nvSpPr>
          <p:cNvPr id="53" name="文本框 52"/>
          <p:cNvSpPr txBox="1"/>
          <p:nvPr/>
        </p:nvSpPr>
        <p:spPr>
          <a:xfrm>
            <a:off x="693420" y="838200"/>
            <a:ext cx="2240280" cy="368300"/>
          </a:xfrm>
          <a:prstGeom prst="rect">
            <a:avLst/>
          </a:prstGeom>
          <a:noFill/>
        </p:spPr>
        <p:txBody>
          <a:bodyPr wrap="none" rtlCol="0">
            <a:spAutoFit/>
          </a:bodyPr>
          <a:lstStyle/>
          <a:p>
            <a:r>
              <a:rPr lang="zh-CN" altLang="en-US" b="1">
                <a:latin typeface="微软雅黑" panose="020B0503020204020204" charset="-122"/>
                <a:ea typeface="微软雅黑" panose="020B0503020204020204" charset="-122"/>
              </a:rPr>
              <a:t>吴俊杰（组长大大）</a:t>
            </a:r>
          </a:p>
        </p:txBody>
      </p:sp>
      <p:sp>
        <p:nvSpPr>
          <p:cNvPr id="59" name="文本框 58"/>
          <p:cNvSpPr txBox="1"/>
          <p:nvPr/>
        </p:nvSpPr>
        <p:spPr>
          <a:xfrm>
            <a:off x="736600" y="5087620"/>
            <a:ext cx="9914890" cy="1014730"/>
          </a:xfrm>
          <a:prstGeom prst="rect">
            <a:avLst/>
          </a:prstGeom>
          <a:noFill/>
        </p:spPr>
        <p:txBody>
          <a:bodyPr wrap="square" rtlCol="0" anchor="t">
            <a:spAutoFit/>
          </a:bodyPr>
          <a:lstStyle/>
          <a:p>
            <a:r>
              <a:rPr lang="en-US" sz="2000">
                <a:latin typeface="微软雅黑" panose="020B0503020204020204" charset="-122"/>
                <a:ea typeface="微软雅黑" panose="020B0503020204020204" charset="-122"/>
                <a:cs typeface="微软雅黑" panose="020B0503020204020204" charset="-122"/>
              </a:rPr>
              <a:t>      </a:t>
            </a:r>
            <a:r>
              <a:rPr sz="2000">
                <a:latin typeface="微软雅黑" panose="020B0503020204020204" charset="-122"/>
                <a:ea typeface="微软雅黑" panose="020B0503020204020204" charset="-122"/>
                <a:cs typeface="微软雅黑" panose="020B0503020204020204" charset="-122"/>
              </a:rPr>
              <a:t>七天的冲刺转眼就结束了，过程有些坎坷也有些难忘，不过好在大部分问题都解决了，也学会了一些新的技能，实践是检验真理的唯一标准，在实践中收获感觉很特别，最后，感谢相遇，感谢带飞！</a:t>
            </a:r>
            <a:endParaRPr lang="zh-CN" altLang="en-US" sz="2000">
              <a:latin typeface="微软雅黑" panose="020B0503020204020204" charset="-122"/>
              <a:ea typeface="微软雅黑" panose="020B0503020204020204" charset="-122"/>
              <a:cs typeface="微软雅黑" panose="020B0503020204020204" charset="-122"/>
            </a:endParaRPr>
          </a:p>
        </p:txBody>
      </p:sp>
      <p:sp>
        <p:nvSpPr>
          <p:cNvPr id="60" name="文本框 59"/>
          <p:cNvSpPr txBox="1"/>
          <p:nvPr/>
        </p:nvSpPr>
        <p:spPr>
          <a:xfrm>
            <a:off x="693420" y="4517390"/>
            <a:ext cx="1097280" cy="368300"/>
          </a:xfrm>
          <a:prstGeom prst="rect">
            <a:avLst/>
          </a:prstGeom>
          <a:noFill/>
        </p:spPr>
        <p:txBody>
          <a:bodyPr wrap="none" rtlCol="0">
            <a:spAutoFit/>
          </a:bodyPr>
          <a:lstStyle/>
          <a:p>
            <a:r>
              <a:rPr lang="zh-CN" altLang="en-US" b="1">
                <a:latin typeface="微软雅黑" panose="020B0503020204020204" charset="-122"/>
                <a:ea typeface="微软雅黑" panose="020B0503020204020204" charset="-122"/>
              </a:rPr>
              <a:t>阿说阿加</a:t>
            </a:r>
          </a:p>
        </p:txBody>
      </p:sp>
      <p:sp>
        <p:nvSpPr>
          <p:cNvPr id="61" name="文本框 60"/>
          <p:cNvSpPr txBox="1"/>
          <p:nvPr/>
        </p:nvSpPr>
        <p:spPr>
          <a:xfrm>
            <a:off x="736600" y="1544955"/>
            <a:ext cx="9914890" cy="2861310"/>
          </a:xfrm>
          <a:prstGeom prst="rect">
            <a:avLst/>
          </a:prstGeom>
          <a:noFill/>
        </p:spPr>
        <p:txBody>
          <a:bodyPr wrap="square" rtlCol="0" anchor="t">
            <a:spAutoFit/>
          </a:bodyPr>
          <a:lstStyle/>
          <a:p>
            <a:r>
              <a:rPr lang="en-US" sz="2000">
                <a:latin typeface="微软雅黑" panose="020B0503020204020204" charset="-122"/>
                <a:ea typeface="微软雅黑" panose="020B0503020204020204" charset="-122"/>
                <a:cs typeface="微软雅黑" panose="020B0503020204020204" charset="-122"/>
              </a:rPr>
              <a:t>       </a:t>
            </a:r>
            <a:r>
              <a:rPr sz="2000">
                <a:latin typeface="微软雅黑" panose="020B0503020204020204" charset="-122"/>
                <a:ea typeface="微软雅黑" panose="020B0503020204020204" charset="-122"/>
                <a:cs typeface="微软雅黑" panose="020B0503020204020204" charset="-122"/>
              </a:rPr>
              <a:t>通过这一次的冲刺，切实体会到了程序员的生活，对着电脑坐一整天，半夜吹着寒风回宿舍。但是好在我不是一个人，我的队友们陪我一起度过了这段日子，也正是有他们，我也才有动力坚持下去。说实话当初后端什么进展都没有的时候，我真的是慌的一批，但是到后来，一切都陆续进入正轨的时候，又对这个项目有了信心，尽管到最后还是不能做出一个完成度很高的网站。这是我第一次作为一个小组的组长，在很多地方还是做的不够好。不过我也切实体会到作为组长的重担不止一点两点，不仅要带着大家一起从零开始，还要为每个人遇到的问题纠结，有时候恨不得我是一个全栈工程师，这样就能很快的解决他们遇到的问题，也许这就是我这个组长的风格吧。我也很感谢我的每一个队友选择相信我，希望这些日子的付出，能够算得上师是对你们的信任的回应。</a:t>
            </a:r>
            <a:endParaRPr lang="zh-CN" altLang="en-US" sz="200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advTm="6786">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354902" y="1593655"/>
            <a:ext cx="2812747" cy="2101740"/>
          </a:xfrm>
          <a:prstGeom prst="triangle">
            <a:avLst/>
          </a:pr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3539224" y="2895877"/>
            <a:ext cx="5669280" cy="1568450"/>
          </a:xfrm>
          <a:prstGeom prst="rect">
            <a:avLst/>
          </a:prstGeom>
          <a:noFill/>
        </p:spPr>
        <p:txBody>
          <a:bodyPr wrap="none" rtlCol="0">
            <a:spAutoFit/>
          </a:bodyPr>
          <a:lstStyle/>
          <a:p>
            <a:pPr algn="l"/>
            <a:r>
              <a:rPr lang="zh-CN" altLang="en-US" sz="4800" dirty="0">
                <a:solidFill>
                  <a:schemeClr val="tx1">
                    <a:lumMod val="75000"/>
                    <a:lumOff val="25000"/>
                  </a:schemeClr>
                </a:solidFill>
                <a:latin typeface="微软雅黑" panose="020B0503020204020204" charset="-122"/>
                <a:ea typeface="微软雅黑" panose="020B0503020204020204" charset="-122"/>
                <a:sym typeface="+mn-ea"/>
              </a:rPr>
              <a:t>项目预期与实际进展</a:t>
            </a:r>
            <a:endParaRPr lang="zh-CN" altLang="en-US" sz="4800" b="1" dirty="0">
              <a:solidFill>
                <a:schemeClr val="tx1">
                  <a:lumMod val="75000"/>
                  <a:lumOff val="25000"/>
                </a:schemeClr>
              </a:solidFill>
              <a:latin typeface="微软雅黑" panose="020B0503020204020204" charset="-122"/>
              <a:ea typeface="微软雅黑" panose="020B0503020204020204" charset="-122"/>
            </a:endParaRPr>
          </a:p>
          <a:p>
            <a:pPr algn="l"/>
            <a:endParaRPr lang="zh-CN" altLang="en-US" sz="4800" dirty="0">
              <a:solidFill>
                <a:schemeClr val="tx1">
                  <a:lumMod val="75000"/>
                  <a:lumOff val="25000"/>
                </a:schemeClr>
              </a:solidFill>
              <a:latin typeface="微软雅黑" panose="020B0503020204020204" charset="-122"/>
              <a:ea typeface="微软雅黑" panose="020B0503020204020204" charset="-122"/>
            </a:endParaRPr>
          </a:p>
        </p:txBody>
      </p:sp>
      <p:sp>
        <p:nvSpPr>
          <p:cNvPr id="6" name="等腰三角形 5"/>
          <p:cNvSpPr/>
          <p:nvPr/>
        </p:nvSpPr>
        <p:spPr>
          <a:xfrm rot="16200000" flipH="1">
            <a:off x="10384747" y="2655849"/>
            <a:ext cx="2069408" cy="1546303"/>
          </a:xfrm>
          <a:prstGeom prst="triangle">
            <a:avLst/>
          </a:prstGeom>
          <a:solidFill>
            <a:schemeClr val="accent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等腰三角形 6"/>
          <p:cNvSpPr/>
          <p:nvPr/>
        </p:nvSpPr>
        <p:spPr>
          <a:xfrm rot="5400000">
            <a:off x="-436508" y="2327919"/>
            <a:ext cx="3458403" cy="2584187"/>
          </a:xfrm>
          <a:prstGeom prst="triangle">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nvSpPr>
        <p:spPr>
          <a:xfrm>
            <a:off x="47928" y="2883669"/>
            <a:ext cx="1612900" cy="1568450"/>
          </a:xfrm>
          <a:prstGeom prst="rect">
            <a:avLst/>
          </a:prstGeom>
          <a:noFill/>
        </p:spPr>
        <p:txBody>
          <a:bodyPr wrap="none" rtlCol="0">
            <a:spAutoFit/>
          </a:bodyPr>
          <a:lstStyle/>
          <a:p>
            <a:r>
              <a:rPr lang="en-US" altLang="zh-CN" sz="9600" dirty="0">
                <a:solidFill>
                  <a:schemeClr val="bg1"/>
                </a:solidFill>
                <a:latin typeface="微软雅黑" panose="020B0503020204020204" charset="-122"/>
                <a:ea typeface="微软雅黑" panose="020B0503020204020204" charset="-122"/>
              </a:rPr>
              <a:t>01</a:t>
            </a:r>
            <a:endParaRPr lang="zh-CN" altLang="en-US" sz="9600" dirty="0">
              <a:solidFill>
                <a:schemeClr val="bg1"/>
              </a:solidFill>
              <a:latin typeface="微软雅黑" panose="020B0503020204020204" charset="-122"/>
              <a:ea typeface="微软雅黑" panose="020B0503020204020204" charset="-122"/>
            </a:endParaRPr>
          </a:p>
        </p:txBody>
      </p:sp>
    </p:spTree>
  </p:cSld>
  <p:clrMapOvr>
    <a:masterClrMapping/>
  </p:clrMapOvr>
  <p:transition advTm="1778">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par>
                          <p:cTn id="25" fill="hold">
                            <p:stCondLst>
                              <p:cond delay="500"/>
                            </p:stCondLst>
                            <p:childTnLst>
                              <p:par>
                                <p:cTn id="26" presetID="2" presetClass="entr" presetSubtype="8"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0-#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6" grpId="0" bldLvl="0" animBg="1"/>
      <p:bldP spid="7" grpId="0" bldLvl="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79947" y="4228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a:solidFill>
                  <a:schemeClr val="tx1">
                    <a:lumMod val="65000"/>
                    <a:lumOff val="35000"/>
                  </a:schemeClr>
                </a:solidFill>
                <a:latin typeface="微软雅黑" panose="020B0503020204020204" charset="-122"/>
                <a:ea typeface="微软雅黑" panose="020B0503020204020204" charset="-122"/>
              </a:rPr>
              <a:t>成员的过程体会</a:t>
            </a:r>
          </a:p>
        </p:txBody>
      </p:sp>
      <p:sp>
        <p:nvSpPr>
          <p:cNvPr id="60" name="文本框 59"/>
          <p:cNvSpPr txBox="1"/>
          <p:nvPr/>
        </p:nvSpPr>
        <p:spPr>
          <a:xfrm>
            <a:off x="895350" y="735965"/>
            <a:ext cx="640080" cy="368300"/>
          </a:xfrm>
          <a:prstGeom prst="rect">
            <a:avLst/>
          </a:prstGeom>
          <a:noFill/>
        </p:spPr>
        <p:txBody>
          <a:bodyPr wrap="none" rtlCol="0">
            <a:spAutoFit/>
          </a:bodyPr>
          <a:lstStyle/>
          <a:p>
            <a:r>
              <a:rPr lang="zh-CN" altLang="en-US" b="1">
                <a:latin typeface="微软雅黑" panose="020B0503020204020204" charset="-122"/>
                <a:ea typeface="微软雅黑" panose="020B0503020204020204" charset="-122"/>
              </a:rPr>
              <a:t>陈聪</a:t>
            </a:r>
          </a:p>
        </p:txBody>
      </p:sp>
      <p:sp>
        <p:nvSpPr>
          <p:cNvPr id="4" name="文本框 3"/>
          <p:cNvSpPr txBox="1"/>
          <p:nvPr/>
        </p:nvSpPr>
        <p:spPr>
          <a:xfrm>
            <a:off x="895350" y="2585720"/>
            <a:ext cx="868680" cy="368300"/>
          </a:xfrm>
          <a:prstGeom prst="rect">
            <a:avLst/>
          </a:prstGeom>
          <a:noFill/>
        </p:spPr>
        <p:txBody>
          <a:bodyPr wrap="none" rtlCol="0">
            <a:spAutoFit/>
          </a:bodyPr>
          <a:lstStyle/>
          <a:p>
            <a:r>
              <a:rPr lang="zh-CN" altLang="en-US" b="1">
                <a:latin typeface="微软雅黑" panose="020B0503020204020204" charset="-122"/>
                <a:ea typeface="微软雅黑" panose="020B0503020204020204" charset="-122"/>
              </a:rPr>
              <a:t>江海天</a:t>
            </a:r>
          </a:p>
        </p:txBody>
      </p:sp>
      <p:sp>
        <p:nvSpPr>
          <p:cNvPr id="59" name="文本框 58"/>
          <p:cNvSpPr txBox="1"/>
          <p:nvPr/>
        </p:nvSpPr>
        <p:spPr>
          <a:xfrm>
            <a:off x="979170" y="1346835"/>
            <a:ext cx="9914890" cy="1014730"/>
          </a:xfrm>
          <a:prstGeom prst="rect">
            <a:avLst/>
          </a:prstGeom>
          <a:noFill/>
        </p:spPr>
        <p:txBody>
          <a:bodyPr wrap="square" rtlCol="0" anchor="t">
            <a:spAutoFit/>
          </a:bodyPr>
          <a:lstStyle/>
          <a:p>
            <a:r>
              <a:rPr lang="en-US" altLang="zh-CN" sz="2000">
                <a:latin typeface="微软雅黑" panose="020B0503020204020204" charset="-122"/>
                <a:ea typeface="微软雅黑" panose="020B0503020204020204" charset="-122"/>
                <a:cs typeface="微软雅黑" panose="020B0503020204020204" charset="-122"/>
              </a:rPr>
              <a:t>       </a:t>
            </a:r>
            <a:r>
              <a:rPr lang="zh-CN" altLang="en-US" sz="2000">
                <a:latin typeface="微软雅黑" panose="020B0503020204020204" charset="-122"/>
                <a:ea typeface="微软雅黑" panose="020B0503020204020204" charset="-122"/>
                <a:cs typeface="微软雅黑" panose="020B0503020204020204" charset="-122"/>
              </a:rPr>
              <a:t>七天冲刺， 不敢说自己每天都是精气神饱满带着冲劲在参与其中，但也为团队实实在在做出了贡献。想要走上真正的团队合作之路对于我们来说还算遥远，技术、态度、习惯种种因素终将会导致预期结果发生偏移。望大家今后都能再接再厉。</a:t>
            </a:r>
          </a:p>
        </p:txBody>
      </p:sp>
      <p:sp>
        <p:nvSpPr>
          <p:cNvPr id="5" name="文本框 4"/>
          <p:cNvSpPr txBox="1"/>
          <p:nvPr/>
        </p:nvSpPr>
        <p:spPr>
          <a:xfrm>
            <a:off x="979170" y="3209925"/>
            <a:ext cx="9914890" cy="2861310"/>
          </a:xfrm>
          <a:prstGeom prst="rect">
            <a:avLst/>
          </a:prstGeom>
          <a:noFill/>
        </p:spPr>
        <p:txBody>
          <a:bodyPr wrap="square" rtlCol="0" anchor="t">
            <a:spAutoFit/>
          </a:bodyPr>
          <a:lstStyle/>
          <a:p>
            <a:r>
              <a:rPr lang="en-US" sz="2000">
                <a:latin typeface="微软雅黑" panose="020B0503020204020204" charset="-122"/>
                <a:ea typeface="微软雅黑" panose="020B0503020204020204" charset="-122"/>
                <a:cs typeface="微软雅黑" panose="020B0503020204020204" charset="-122"/>
              </a:rPr>
              <a:t>       </a:t>
            </a:r>
            <a:r>
              <a:rPr sz="2000">
                <a:latin typeface="微软雅黑" panose="020B0503020204020204" charset="-122"/>
                <a:ea typeface="微软雅黑" panose="020B0503020204020204" charset="-122"/>
                <a:cs typeface="微软雅黑" panose="020B0503020204020204" charset="-122"/>
              </a:rPr>
              <a:t>经过了这7天的冲刺，第一次体会到了团队开发的很多东西。大家一起看教程学习的时候，人多还是能抓住很多不同的细节的，学习效率很高，这就是团队的好处之一吧。关于时间上，这次冲刺还好有一个运动会，有整整4天的空闲时间，不然真的不知道怎么挤出这么多时间完成整个项目（就算是有运动会都很赶）关于克服困难，在后端上真的遇到了很多问题，主要是后端上涉及的知识面有点广，需要花大量的时间学习，而且每个人都得全部学会才能看懂别人在写什么， 不清楚别人做什么的情况下很难做到完全的分工，工作的重复交叉很多。毕竟每个人都有第一次，还好我们最后都克服了。感觉团队最重要的就是管理吧，要有人颁布比较具体的任务，这样才能把整个团队的效率拉高。</a:t>
            </a:r>
            <a:endParaRPr lang="zh-CN" altLang="en-US" sz="2000">
              <a:latin typeface="微软雅黑" panose="020B0503020204020204" charset="-122"/>
              <a:ea typeface="微软雅黑" panose="020B0503020204020204" charset="-122"/>
              <a:cs typeface="微软雅黑" panose="020B0503020204020204" charset="-122"/>
            </a:endParaRPr>
          </a:p>
        </p:txBody>
      </p:sp>
      <p:sp>
        <p:nvSpPr>
          <p:cNvPr id="6" name="文本占位符 3"/>
          <p:cNvSpPr txBox="1"/>
          <p:nvPr/>
        </p:nvSpPr>
        <p:spPr>
          <a:xfrm>
            <a:off x="479947" y="4228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a:solidFill>
                  <a:schemeClr val="tx1">
                    <a:lumMod val="65000"/>
                    <a:lumOff val="35000"/>
                  </a:schemeClr>
                </a:solidFill>
                <a:latin typeface="微软雅黑" panose="020B0503020204020204" charset="-122"/>
                <a:ea typeface="微软雅黑" panose="020B0503020204020204" charset="-122"/>
              </a:rPr>
              <a:t>成员的过程体会</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p:nvSpPr>
        <p:spPr>
          <a:xfrm>
            <a:off x="895350" y="735965"/>
            <a:ext cx="868680" cy="368300"/>
          </a:xfrm>
          <a:prstGeom prst="rect">
            <a:avLst/>
          </a:prstGeom>
          <a:noFill/>
        </p:spPr>
        <p:txBody>
          <a:bodyPr wrap="none" rtlCol="0">
            <a:spAutoFit/>
          </a:bodyPr>
          <a:lstStyle/>
          <a:p>
            <a:r>
              <a:rPr lang="zh-CN" altLang="en-US" b="1">
                <a:latin typeface="微软雅黑" panose="020B0503020204020204" charset="-122"/>
                <a:ea typeface="微软雅黑" panose="020B0503020204020204" charset="-122"/>
              </a:rPr>
              <a:t>沈溢煌</a:t>
            </a:r>
          </a:p>
        </p:txBody>
      </p:sp>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79947" y="4228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a:solidFill>
                  <a:schemeClr val="tx1">
                    <a:lumMod val="65000"/>
                    <a:lumOff val="35000"/>
                  </a:schemeClr>
                </a:solidFill>
                <a:latin typeface="微软雅黑" panose="020B0503020204020204" charset="-122"/>
                <a:ea typeface="微软雅黑" panose="020B0503020204020204" charset="-122"/>
              </a:rPr>
              <a:t>成员的过程体会</a:t>
            </a:r>
          </a:p>
        </p:txBody>
      </p:sp>
      <p:sp>
        <p:nvSpPr>
          <p:cNvPr id="5" name="文本框 4"/>
          <p:cNvSpPr txBox="1"/>
          <p:nvPr/>
        </p:nvSpPr>
        <p:spPr>
          <a:xfrm>
            <a:off x="895350" y="2463800"/>
            <a:ext cx="868680" cy="368300"/>
          </a:xfrm>
          <a:prstGeom prst="rect">
            <a:avLst/>
          </a:prstGeom>
          <a:noFill/>
        </p:spPr>
        <p:txBody>
          <a:bodyPr wrap="none" rtlCol="0">
            <a:spAutoFit/>
          </a:bodyPr>
          <a:lstStyle/>
          <a:p>
            <a:r>
              <a:rPr lang="zh-CN" altLang="en-US" b="1">
                <a:latin typeface="微软雅黑" panose="020B0503020204020204" charset="-122"/>
                <a:ea typeface="微软雅黑" panose="020B0503020204020204" charset="-122"/>
              </a:rPr>
              <a:t>邱健强</a:t>
            </a:r>
          </a:p>
        </p:txBody>
      </p:sp>
      <p:sp>
        <p:nvSpPr>
          <p:cNvPr id="7" name="文本框 6"/>
          <p:cNvSpPr txBox="1"/>
          <p:nvPr/>
        </p:nvSpPr>
        <p:spPr>
          <a:xfrm>
            <a:off x="895350" y="4395470"/>
            <a:ext cx="868680" cy="368300"/>
          </a:xfrm>
          <a:prstGeom prst="rect">
            <a:avLst/>
          </a:prstGeom>
          <a:noFill/>
        </p:spPr>
        <p:txBody>
          <a:bodyPr wrap="none" rtlCol="0">
            <a:spAutoFit/>
          </a:bodyPr>
          <a:lstStyle/>
          <a:p>
            <a:r>
              <a:rPr lang="zh-CN" altLang="en-US" b="1">
                <a:latin typeface="微软雅黑" panose="020B0503020204020204" charset="-122"/>
                <a:ea typeface="微软雅黑" panose="020B0503020204020204" charset="-122"/>
              </a:rPr>
              <a:t>李清宇</a:t>
            </a:r>
          </a:p>
        </p:txBody>
      </p:sp>
      <p:sp>
        <p:nvSpPr>
          <p:cNvPr id="59" name="文本框 58"/>
          <p:cNvSpPr txBox="1"/>
          <p:nvPr/>
        </p:nvSpPr>
        <p:spPr>
          <a:xfrm>
            <a:off x="982345" y="1252220"/>
            <a:ext cx="9914890" cy="1014730"/>
          </a:xfrm>
          <a:prstGeom prst="rect">
            <a:avLst/>
          </a:prstGeom>
          <a:noFill/>
        </p:spPr>
        <p:txBody>
          <a:bodyPr wrap="square" rtlCol="0" anchor="t">
            <a:spAutoFit/>
          </a:bodyPr>
          <a:lstStyle/>
          <a:p>
            <a:r>
              <a:rPr lang="en-US" altLang="zh-CN" sz="2000">
                <a:latin typeface="微软雅黑" panose="020B0503020204020204" charset="-122"/>
                <a:ea typeface="微软雅黑" panose="020B0503020204020204" charset="-122"/>
                <a:cs typeface="微软雅黑" panose="020B0503020204020204" charset="-122"/>
              </a:rPr>
              <a:t>       </a:t>
            </a:r>
            <a:r>
              <a:rPr lang="zh-CN" altLang="en-US" sz="2000">
                <a:latin typeface="微软雅黑" panose="020B0503020204020204" charset="-122"/>
                <a:ea typeface="微软雅黑" panose="020B0503020204020204" charset="-122"/>
                <a:cs typeface="微软雅黑" panose="020B0503020204020204" charset="-122"/>
              </a:rPr>
              <a:t>冲了这么多天，只是感觉自己真的菜，大佬口中的简单真不能信，试了才知道困难在哪里，看似在冲刺打代码，其实大部分时间都是在面向教程和面向百度的抓狂中度过的，不过还好，学到一点总比上面收获也没有好，希望自己以后即使不秃也能变强！</a:t>
            </a:r>
          </a:p>
        </p:txBody>
      </p:sp>
      <p:sp>
        <p:nvSpPr>
          <p:cNvPr id="9" name="文本框 8"/>
          <p:cNvSpPr txBox="1"/>
          <p:nvPr/>
        </p:nvSpPr>
        <p:spPr>
          <a:xfrm>
            <a:off x="982345" y="2926715"/>
            <a:ext cx="9914890" cy="1322070"/>
          </a:xfrm>
          <a:prstGeom prst="rect">
            <a:avLst/>
          </a:prstGeom>
          <a:noFill/>
        </p:spPr>
        <p:txBody>
          <a:bodyPr wrap="square" rtlCol="0" anchor="t">
            <a:spAutoFit/>
          </a:bodyPr>
          <a:lstStyle/>
          <a:p>
            <a:r>
              <a:rPr lang="en-US" altLang="zh-CN" sz="2000">
                <a:latin typeface="微软雅黑" panose="020B0503020204020204" charset="-122"/>
                <a:ea typeface="微软雅黑" panose="020B0503020204020204" charset="-122"/>
                <a:cs typeface="微软雅黑" panose="020B0503020204020204" charset="-122"/>
              </a:rPr>
              <a:t>       </a:t>
            </a:r>
            <a:r>
              <a:rPr lang="zh-CN" altLang="en-US" sz="2000">
                <a:latin typeface="微软雅黑" panose="020B0503020204020204" charset="-122"/>
                <a:ea typeface="微软雅黑" panose="020B0503020204020204" charset="-122"/>
                <a:cs typeface="微软雅黑" panose="020B0503020204020204" charset="-122"/>
              </a:rPr>
              <a:t>经过这七天的冲刺，感觉受益匪浅。刚开始在看两小时速成spring boot，企图在两小时内学会使用spring boot框架，然后现实却是看视频几分钟，实践几小时。花了两三天才开始上手，并且在中途中遇到了各种各样的问题，经过百般波折、各种试验，才解决一个又一个麻烦。最后，我感觉最值得的开心的就是，认识了一群小伙伴。</a:t>
            </a:r>
          </a:p>
        </p:txBody>
      </p:sp>
      <p:sp>
        <p:nvSpPr>
          <p:cNvPr id="10" name="文本框 9"/>
          <p:cNvSpPr txBox="1"/>
          <p:nvPr/>
        </p:nvSpPr>
        <p:spPr>
          <a:xfrm>
            <a:off x="982345" y="4911090"/>
            <a:ext cx="9914890" cy="706755"/>
          </a:xfrm>
          <a:prstGeom prst="rect">
            <a:avLst/>
          </a:prstGeom>
          <a:noFill/>
        </p:spPr>
        <p:txBody>
          <a:bodyPr wrap="square" rtlCol="0" anchor="t">
            <a:spAutoFit/>
          </a:bodyPr>
          <a:lstStyle/>
          <a:p>
            <a:r>
              <a:rPr lang="en-US" altLang="zh-CN" sz="2000">
                <a:latin typeface="微软雅黑" panose="020B0503020204020204" charset="-122"/>
                <a:ea typeface="微软雅黑" panose="020B0503020204020204" charset="-122"/>
                <a:cs typeface="微软雅黑" panose="020B0503020204020204" charset="-122"/>
              </a:rPr>
              <a:t>       </a:t>
            </a:r>
            <a:r>
              <a:rPr lang="zh-CN" altLang="en-US" sz="2000">
                <a:latin typeface="微软雅黑" panose="020B0503020204020204" charset="-122"/>
                <a:ea typeface="微软雅黑" panose="020B0503020204020204" charset="-122"/>
                <a:cs typeface="微软雅黑" panose="020B0503020204020204" charset="-122"/>
              </a:rPr>
              <a:t>从零开始学习后端知识真的是一件很艰难的事，经常会遇见一些bug和细节上的毛病，好在可以和队友们互相探讨共同进步。</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79947" y="4228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a:solidFill>
                  <a:schemeClr val="tx1">
                    <a:lumMod val="65000"/>
                    <a:lumOff val="35000"/>
                  </a:schemeClr>
                </a:solidFill>
                <a:latin typeface="微软雅黑" panose="020B0503020204020204" charset="-122"/>
                <a:ea typeface="微软雅黑" panose="020B0503020204020204" charset="-122"/>
              </a:rPr>
              <a:t>成员的过程体会</a:t>
            </a:r>
          </a:p>
        </p:txBody>
      </p:sp>
      <p:sp>
        <p:nvSpPr>
          <p:cNvPr id="60" name="文本框 59"/>
          <p:cNvSpPr txBox="1"/>
          <p:nvPr/>
        </p:nvSpPr>
        <p:spPr>
          <a:xfrm>
            <a:off x="895350" y="735965"/>
            <a:ext cx="868680" cy="368300"/>
          </a:xfrm>
          <a:prstGeom prst="rect">
            <a:avLst/>
          </a:prstGeom>
          <a:noFill/>
        </p:spPr>
        <p:txBody>
          <a:bodyPr wrap="none" rtlCol="0">
            <a:spAutoFit/>
          </a:bodyPr>
          <a:lstStyle/>
          <a:p>
            <a:r>
              <a:rPr lang="zh-CN" altLang="en-US" b="1">
                <a:latin typeface="微软雅黑" panose="020B0503020204020204" charset="-122"/>
                <a:ea typeface="微软雅黑" panose="020B0503020204020204" charset="-122"/>
              </a:rPr>
              <a:t>朱煜遮</a:t>
            </a:r>
          </a:p>
        </p:txBody>
      </p:sp>
      <p:sp>
        <p:nvSpPr>
          <p:cNvPr id="4" name="文本框 3"/>
          <p:cNvSpPr txBox="1"/>
          <p:nvPr/>
        </p:nvSpPr>
        <p:spPr>
          <a:xfrm>
            <a:off x="895350" y="1816735"/>
            <a:ext cx="868680" cy="368300"/>
          </a:xfrm>
          <a:prstGeom prst="rect">
            <a:avLst/>
          </a:prstGeom>
          <a:noFill/>
        </p:spPr>
        <p:txBody>
          <a:bodyPr wrap="none" rtlCol="0">
            <a:spAutoFit/>
          </a:bodyPr>
          <a:lstStyle/>
          <a:p>
            <a:r>
              <a:rPr lang="zh-CN" altLang="en-US" b="1">
                <a:latin typeface="微软雅黑" panose="020B0503020204020204" charset="-122"/>
                <a:ea typeface="微软雅黑" panose="020B0503020204020204" charset="-122"/>
              </a:rPr>
              <a:t>林志全</a:t>
            </a:r>
          </a:p>
        </p:txBody>
      </p:sp>
      <p:sp>
        <p:nvSpPr>
          <p:cNvPr id="5" name="文本框 4"/>
          <p:cNvSpPr txBox="1"/>
          <p:nvPr/>
        </p:nvSpPr>
        <p:spPr>
          <a:xfrm>
            <a:off x="895350" y="4219575"/>
            <a:ext cx="868680" cy="368300"/>
          </a:xfrm>
          <a:prstGeom prst="rect">
            <a:avLst/>
          </a:prstGeom>
          <a:noFill/>
        </p:spPr>
        <p:txBody>
          <a:bodyPr wrap="none" rtlCol="0">
            <a:spAutoFit/>
          </a:bodyPr>
          <a:lstStyle/>
          <a:p>
            <a:r>
              <a:rPr lang="zh-CN" altLang="en-US" b="1">
                <a:latin typeface="微软雅黑" panose="020B0503020204020204" charset="-122"/>
                <a:ea typeface="微软雅黑" panose="020B0503020204020204" charset="-122"/>
              </a:rPr>
              <a:t>黄杨龙</a:t>
            </a:r>
          </a:p>
        </p:txBody>
      </p:sp>
      <p:sp>
        <p:nvSpPr>
          <p:cNvPr id="10" name="文本框 9"/>
          <p:cNvSpPr txBox="1"/>
          <p:nvPr/>
        </p:nvSpPr>
        <p:spPr>
          <a:xfrm>
            <a:off x="1263650" y="4749800"/>
            <a:ext cx="9914890" cy="1014730"/>
          </a:xfrm>
          <a:prstGeom prst="rect">
            <a:avLst/>
          </a:prstGeom>
          <a:noFill/>
        </p:spPr>
        <p:txBody>
          <a:bodyPr wrap="square" rtlCol="0" anchor="t">
            <a:spAutoFit/>
          </a:bodyPr>
          <a:lstStyle/>
          <a:p>
            <a:r>
              <a:rPr lang="en-US" altLang="zh-CN" sz="2000">
                <a:latin typeface="微软雅黑" panose="020B0503020204020204" charset="-122"/>
                <a:ea typeface="微软雅黑" panose="020B0503020204020204" charset="-122"/>
                <a:cs typeface="微软雅黑" panose="020B0503020204020204" charset="-122"/>
              </a:rPr>
              <a:t>       </a:t>
            </a:r>
            <a:r>
              <a:rPr lang="zh-CN" altLang="en-US" sz="2000">
                <a:latin typeface="微软雅黑" panose="020B0503020204020204" charset="-122"/>
                <a:ea typeface="微软雅黑" panose="020B0503020204020204" charset="-122"/>
                <a:cs typeface="微软雅黑" panose="020B0503020204020204" charset="-122"/>
              </a:rPr>
              <a:t>经过这七天的冲刺我感触良多，不仅在网页前端设计上有了不小的提升，也感受到了团队协作的气氛。但没有把前后端的联系搞清楚算是一个较大的遗憾，也辛苦了团队中的其他队友。总的来说，算是一次很不错的团队项目实践。</a:t>
            </a:r>
          </a:p>
        </p:txBody>
      </p:sp>
      <p:sp>
        <p:nvSpPr>
          <p:cNvPr id="6" name="文本框 5"/>
          <p:cNvSpPr txBox="1"/>
          <p:nvPr/>
        </p:nvSpPr>
        <p:spPr>
          <a:xfrm>
            <a:off x="1263650" y="2386330"/>
            <a:ext cx="9914890" cy="1630045"/>
          </a:xfrm>
          <a:prstGeom prst="rect">
            <a:avLst/>
          </a:prstGeom>
          <a:noFill/>
        </p:spPr>
        <p:txBody>
          <a:bodyPr wrap="square" rtlCol="0" anchor="t">
            <a:spAutoFit/>
          </a:bodyPr>
          <a:lstStyle/>
          <a:p>
            <a:r>
              <a:rPr lang="en-US" altLang="zh-CN" sz="2000">
                <a:latin typeface="微软雅黑" panose="020B0503020204020204" charset="-122"/>
                <a:ea typeface="微软雅黑" panose="020B0503020204020204" charset="-122"/>
                <a:cs typeface="微软雅黑" panose="020B0503020204020204" charset="-122"/>
              </a:rPr>
              <a:t>       </a:t>
            </a:r>
            <a:r>
              <a:rPr lang="zh-CN" altLang="en-US" sz="2000">
                <a:latin typeface="微软雅黑" panose="020B0503020204020204" charset="-122"/>
                <a:ea typeface="微软雅黑" panose="020B0503020204020204" charset="-122"/>
                <a:cs typeface="微软雅黑" panose="020B0503020204020204" charset="-122"/>
              </a:rPr>
              <a:t>在这次冲刺中，我初次体验了了一下程序猿的生活，在没课的日子每天睡醒就开始学习spring boot框架，学习到了很多知识。还体验了团队开发，大家一起坐下来一起进行思维碰撞，集思广益效率提高了不少。虽然一开始不了解开发网页的难度，设计功能的时候有些想法还是太过天真，编写代码的时候不得已去掉一些功能。总之我还是太菜了。</a:t>
            </a:r>
          </a:p>
        </p:txBody>
      </p:sp>
      <p:sp>
        <p:nvSpPr>
          <p:cNvPr id="7" name="文本框 6"/>
          <p:cNvSpPr txBox="1"/>
          <p:nvPr/>
        </p:nvSpPr>
        <p:spPr>
          <a:xfrm>
            <a:off x="1263650" y="1296670"/>
            <a:ext cx="9914890" cy="398780"/>
          </a:xfrm>
          <a:prstGeom prst="rect">
            <a:avLst/>
          </a:prstGeom>
          <a:noFill/>
        </p:spPr>
        <p:txBody>
          <a:bodyPr wrap="square" rtlCol="0" anchor="t">
            <a:spAutoFit/>
          </a:bodyPr>
          <a:lstStyle/>
          <a:p>
            <a:r>
              <a:rPr lang="en-US" altLang="zh-CN" sz="2000">
                <a:latin typeface="微软雅黑" panose="020B0503020204020204" charset="-122"/>
                <a:ea typeface="微软雅黑" panose="020B0503020204020204" charset="-122"/>
                <a:cs typeface="微软雅黑" panose="020B0503020204020204" charset="-122"/>
              </a:rPr>
              <a:t>       </a:t>
            </a:r>
            <a:r>
              <a:rPr lang="zh-CN" altLang="en-US" sz="2000">
                <a:latin typeface="微软雅黑" panose="020B0503020204020204" charset="-122"/>
                <a:ea typeface="微软雅黑" panose="020B0503020204020204" charset="-122"/>
                <a:cs typeface="微软雅黑" panose="020B0503020204020204" charset="-122"/>
              </a:rPr>
              <a:t>大家都在完成自己的任务，各尽其职，感受到团队的力量</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127495" y="3232914"/>
            <a:ext cx="646070" cy="646155"/>
            <a:chOff x="304800" y="673100"/>
            <a:chExt cx="4000500" cy="4000500"/>
          </a:xfrm>
          <a:effectLst>
            <a:outerShdw blurRad="317500" dist="190500" dir="8100000" algn="tr" rotWithShape="0">
              <a:prstClr val="black">
                <a:alpha val="50000"/>
              </a:prstClr>
            </a:outerShdw>
          </a:effectLst>
        </p:grpSpPr>
        <p:sp>
          <p:nvSpPr>
            <p:cNvPr id="3" name="同心圆 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椭圆 3"/>
            <p:cNvSpPr/>
            <p:nvPr/>
          </p:nvSpPr>
          <p:spPr>
            <a:xfrm>
              <a:off x="392113" y="760413"/>
              <a:ext cx="3825874" cy="38258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p:cNvSpPr/>
          <p:nvPr/>
        </p:nvSpPr>
        <p:spPr>
          <a:xfrm>
            <a:off x="1777166" y="3738466"/>
            <a:ext cx="764747" cy="764847"/>
          </a:xfrm>
          <a:prstGeom prst="ellipse">
            <a:avLst/>
          </a:prstGeom>
          <a:solidFill>
            <a:schemeClr val="accent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13" name="椭圆 12"/>
          <p:cNvSpPr/>
          <p:nvPr/>
        </p:nvSpPr>
        <p:spPr>
          <a:xfrm>
            <a:off x="2175591" y="2863893"/>
            <a:ext cx="366322" cy="366369"/>
          </a:xfrm>
          <a:prstGeom prst="ellipse">
            <a:avLst/>
          </a:prstGeom>
          <a:solidFill>
            <a:schemeClr val="accent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grpSp>
        <p:nvGrpSpPr>
          <p:cNvPr id="17" name="组合 16"/>
          <p:cNvGrpSpPr/>
          <p:nvPr/>
        </p:nvGrpSpPr>
        <p:grpSpPr>
          <a:xfrm>
            <a:off x="2753159" y="3208741"/>
            <a:ext cx="553704" cy="553776"/>
            <a:chOff x="304800" y="673100"/>
            <a:chExt cx="4000500" cy="4000500"/>
          </a:xfrm>
          <a:effectLst>
            <a:outerShdw blurRad="381000" dist="152400" dir="8100000" algn="tr" rotWithShape="0">
              <a:prstClr val="black">
                <a:alpha val="7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椭圆 18"/>
            <p:cNvSpPr/>
            <p:nvPr/>
          </p:nvSpPr>
          <p:spPr>
            <a:xfrm>
              <a:off x="479425" y="847725"/>
              <a:ext cx="3651250" cy="36512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p:cNvSpPr/>
          <p:nvPr/>
        </p:nvSpPr>
        <p:spPr>
          <a:xfrm>
            <a:off x="9677152" y="2880648"/>
            <a:ext cx="366322" cy="366369"/>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grpSp>
        <p:nvGrpSpPr>
          <p:cNvPr id="24" name="组合 23"/>
          <p:cNvGrpSpPr/>
          <p:nvPr/>
        </p:nvGrpSpPr>
        <p:grpSpPr>
          <a:xfrm>
            <a:off x="9781445" y="4014000"/>
            <a:ext cx="312292" cy="312333"/>
            <a:chOff x="304800" y="673100"/>
            <a:chExt cx="4000500" cy="4000500"/>
          </a:xfrm>
          <a:solidFill>
            <a:schemeClr val="accent5"/>
          </a:solidFill>
          <a:effectLst>
            <a:outerShdw blurRad="317500" dist="1905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椭圆 25"/>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7"/>
          <p:cNvSpPr>
            <a:spLocks noChangeArrowheads="1"/>
          </p:cNvSpPr>
          <p:nvPr/>
        </p:nvSpPr>
        <p:spPr bwMode="auto">
          <a:xfrm>
            <a:off x="3554137" y="2489090"/>
            <a:ext cx="4833014" cy="204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3300" spc="-300" dirty="0">
                <a:solidFill>
                  <a:srgbClr val="0070C0"/>
                </a:solidFill>
                <a:latin typeface="Agency FB" panose="020B0503020202020204" pitchFamily="34" charset="0"/>
                <a:ea typeface="微软雅黑" panose="020B0503020204020204" charset="-122"/>
                <a:cs typeface="LilyUPC" panose="020B0604020202020204" pitchFamily="34" charset="-34"/>
                <a:sym typeface="微软雅黑" panose="020B0503020204020204" charset="-122"/>
              </a:rPr>
              <a:t>THANKS</a:t>
            </a:r>
          </a:p>
        </p:txBody>
      </p:sp>
    </p:spTree>
  </p:cSld>
  <p:clrMapOvr>
    <a:masterClrMapping/>
  </p:clrMapOvr>
  <p:transition advTm="6458">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53" presetClass="entr" presetSubtype="16"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 calcmode="lin" valueType="num">
                                      <p:cBhvr>
                                        <p:cTn id="9" dur="1000" fill="hold"/>
                                        <p:tgtEl>
                                          <p:spTgt spid="13"/>
                                        </p:tgtEl>
                                        <p:attrNameLst>
                                          <p:attrName>ppt_w</p:attrName>
                                        </p:attrNameLst>
                                      </p:cBhvr>
                                      <p:tavLst>
                                        <p:tav tm="0">
                                          <p:val>
                                            <p:fltVal val="0"/>
                                          </p:val>
                                        </p:tav>
                                        <p:tav tm="100000">
                                          <p:val>
                                            <p:strVal val="#ppt_w"/>
                                          </p:val>
                                        </p:tav>
                                      </p:tavLst>
                                    </p:anim>
                                    <p:anim calcmode="lin" valueType="num">
                                      <p:cBhvr>
                                        <p:cTn id="10" dur="1000" fill="hold"/>
                                        <p:tgtEl>
                                          <p:spTgt spid="13"/>
                                        </p:tgtEl>
                                        <p:attrNameLst>
                                          <p:attrName>ppt_h</p:attrName>
                                        </p:attrNameLst>
                                      </p:cBhvr>
                                      <p:tavLst>
                                        <p:tav tm="0">
                                          <p:val>
                                            <p:fltVal val="0"/>
                                          </p:val>
                                        </p:tav>
                                        <p:tav tm="100000">
                                          <p:val>
                                            <p:strVal val="#ppt_h"/>
                                          </p:val>
                                        </p:tav>
                                      </p:tavLst>
                                    </p:anim>
                                    <p:animEffect transition="in" filter="fade">
                                      <p:cBhvr>
                                        <p:cTn id="11" dur="1000"/>
                                        <p:tgtEl>
                                          <p:spTgt spid="13"/>
                                        </p:tgtEl>
                                      </p:cBhvr>
                                    </p:animEffect>
                                  </p:childTnLst>
                                </p:cTn>
                              </p:par>
                              <p:par>
                                <p:cTn id="12" presetID="64" presetClass="path" presetSubtype="0" fill="hold" grpId="2" nodeType="withEffect">
                                  <p:stCondLst>
                                    <p:cond delay="0"/>
                                  </p:stCondLst>
                                  <p:childTnLst>
                                    <p:animMotion origin="layout" path="M 2.77778E-6 2.422E-6 L 0.39375 -0.33797 " pathEditMode="relative" rAng="0" ptsTypes="AA">
                                      <p:cBhvr>
                                        <p:cTn id="13" dur="1000" spd="-100000" fill="hold"/>
                                        <p:tgtEl>
                                          <p:spTgt spid="13"/>
                                        </p:tgtEl>
                                        <p:attrNameLst>
                                          <p:attrName>ppt_x</p:attrName>
                                          <p:attrName>ppt_y</p:attrName>
                                        </p:attrNameLst>
                                      </p:cBhvr>
                                      <p:rCtr x="19688" y="-16898"/>
                                    </p:animMotion>
                                  </p:childTnLst>
                                </p:cTn>
                              </p:par>
                              <p:par>
                                <p:cTn id="14" presetID="1"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par>
                                <p:cTn id="16" presetID="53" presetClass="entr" presetSubtype="16" fill="hold" grpId="1"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1000" fill="hold"/>
                                        <p:tgtEl>
                                          <p:spTgt spid="23"/>
                                        </p:tgtEl>
                                        <p:attrNameLst>
                                          <p:attrName>ppt_w</p:attrName>
                                        </p:attrNameLst>
                                      </p:cBhvr>
                                      <p:tavLst>
                                        <p:tav tm="0">
                                          <p:val>
                                            <p:fltVal val="0"/>
                                          </p:val>
                                        </p:tav>
                                        <p:tav tm="100000">
                                          <p:val>
                                            <p:strVal val="#ppt_w"/>
                                          </p:val>
                                        </p:tav>
                                      </p:tavLst>
                                    </p:anim>
                                    <p:anim calcmode="lin" valueType="num">
                                      <p:cBhvr>
                                        <p:cTn id="19" dur="1000" fill="hold"/>
                                        <p:tgtEl>
                                          <p:spTgt spid="23"/>
                                        </p:tgtEl>
                                        <p:attrNameLst>
                                          <p:attrName>ppt_h</p:attrName>
                                        </p:attrNameLst>
                                      </p:cBhvr>
                                      <p:tavLst>
                                        <p:tav tm="0">
                                          <p:val>
                                            <p:fltVal val="0"/>
                                          </p:val>
                                        </p:tav>
                                        <p:tav tm="100000">
                                          <p:val>
                                            <p:strVal val="#ppt_h"/>
                                          </p:val>
                                        </p:tav>
                                      </p:tavLst>
                                    </p:anim>
                                    <p:animEffect transition="in" filter="fade">
                                      <p:cBhvr>
                                        <p:cTn id="20" dur="1000"/>
                                        <p:tgtEl>
                                          <p:spTgt spid="23"/>
                                        </p:tgtEl>
                                      </p:cBhvr>
                                    </p:animEffect>
                                  </p:childTnLst>
                                </p:cTn>
                              </p:par>
                              <p:par>
                                <p:cTn id="21" presetID="64" presetClass="path" presetSubtype="0" fill="hold" grpId="2" nodeType="withEffect">
                                  <p:stCondLst>
                                    <p:cond delay="0"/>
                                  </p:stCondLst>
                                  <p:childTnLst>
                                    <p:animMotion origin="layout" path="M -2.22222E-6 1.18319E-6 L 0.21702 -0.37071 " pathEditMode="relative" rAng="0" ptsTypes="AA">
                                      <p:cBhvr>
                                        <p:cTn id="22" dur="1000" spd="-100000" fill="hold"/>
                                        <p:tgtEl>
                                          <p:spTgt spid="23"/>
                                        </p:tgtEl>
                                        <p:attrNameLst>
                                          <p:attrName>ppt_x</p:attrName>
                                          <p:attrName>ppt_y</p:attrName>
                                        </p:attrNameLst>
                                      </p:cBhvr>
                                      <p:rCtr x="10851" y="-18536"/>
                                    </p:animMotion>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53" presetClass="entr" presetSubtype="16" fill="hold" grpId="1"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Effect transition="in" filter="fade">
                                      <p:cBhvr>
                                        <p:cTn id="29" dur="1000"/>
                                        <p:tgtEl>
                                          <p:spTgt spid="12"/>
                                        </p:tgtEl>
                                      </p:cBhvr>
                                    </p:animEffect>
                                  </p:childTnLst>
                                </p:cTn>
                              </p:par>
                              <p:par>
                                <p:cTn id="30" presetID="64" presetClass="path" presetSubtype="0" fill="hold" grpId="2" nodeType="withEffect">
                                  <p:stCondLst>
                                    <p:cond delay="0"/>
                                  </p:stCondLst>
                                  <p:childTnLst>
                                    <p:animMotion origin="layout" path="M 0 -2.71605E-6 L 0.12309 0.575 " pathEditMode="relative" rAng="0" ptsTypes="AA">
                                      <p:cBhvr>
                                        <p:cTn id="31" dur="1000" spd="-100000" fill="hold"/>
                                        <p:tgtEl>
                                          <p:spTgt spid="12"/>
                                        </p:tgtEl>
                                        <p:attrNameLst>
                                          <p:attrName>ppt_x</p:attrName>
                                          <p:attrName>ppt_y</p:attrName>
                                        </p:attrNameLst>
                                      </p:cBhvr>
                                      <p:rCtr x="6146" y="28735"/>
                                    </p:animMotion>
                                  </p:childTnLst>
                                </p:cTn>
                              </p:par>
                              <p:par>
                                <p:cTn id="32" presetID="1" presetClass="entr" presetSubtype="0" fill="hold" nodeType="withEffect">
                                  <p:stCondLst>
                                    <p:cond delay="500"/>
                                  </p:stCondLst>
                                  <p:childTnLst>
                                    <p:set>
                                      <p:cBhvr>
                                        <p:cTn id="33" dur="1" fill="hold">
                                          <p:stCondLst>
                                            <p:cond delay="0"/>
                                          </p:stCondLst>
                                        </p:cTn>
                                        <p:tgtEl>
                                          <p:spTgt spid="24"/>
                                        </p:tgtEl>
                                        <p:attrNameLst>
                                          <p:attrName>style.visibility</p:attrName>
                                        </p:attrNameLst>
                                      </p:cBhvr>
                                      <p:to>
                                        <p:strVal val="visible"/>
                                      </p:to>
                                    </p:set>
                                  </p:childTnLst>
                                </p:cTn>
                              </p:par>
                              <p:par>
                                <p:cTn id="34" presetID="53" presetClass="entr" presetSubtype="16" fill="hold" nodeType="withEffect">
                                  <p:stCondLst>
                                    <p:cond delay="500"/>
                                  </p:stCondLst>
                                  <p:childTnLst>
                                    <p:set>
                                      <p:cBhvr>
                                        <p:cTn id="35" dur="1" fill="hold">
                                          <p:stCondLst>
                                            <p:cond delay="0"/>
                                          </p:stCondLst>
                                        </p:cTn>
                                        <p:tgtEl>
                                          <p:spTgt spid="24"/>
                                        </p:tgtEl>
                                        <p:attrNameLst>
                                          <p:attrName>style.visibility</p:attrName>
                                        </p:attrNameLst>
                                      </p:cBhvr>
                                      <p:to>
                                        <p:strVal val="visible"/>
                                      </p:to>
                                    </p:set>
                                    <p:anim calcmode="lin" valueType="num">
                                      <p:cBhvr>
                                        <p:cTn id="36" dur="1000" fill="hold"/>
                                        <p:tgtEl>
                                          <p:spTgt spid="24"/>
                                        </p:tgtEl>
                                        <p:attrNameLst>
                                          <p:attrName>ppt_w</p:attrName>
                                        </p:attrNameLst>
                                      </p:cBhvr>
                                      <p:tavLst>
                                        <p:tav tm="0">
                                          <p:val>
                                            <p:fltVal val="0"/>
                                          </p:val>
                                        </p:tav>
                                        <p:tav tm="100000">
                                          <p:val>
                                            <p:strVal val="#ppt_w"/>
                                          </p:val>
                                        </p:tav>
                                      </p:tavLst>
                                    </p:anim>
                                    <p:anim calcmode="lin" valueType="num">
                                      <p:cBhvr>
                                        <p:cTn id="37" dur="1000" fill="hold"/>
                                        <p:tgtEl>
                                          <p:spTgt spid="24"/>
                                        </p:tgtEl>
                                        <p:attrNameLst>
                                          <p:attrName>ppt_h</p:attrName>
                                        </p:attrNameLst>
                                      </p:cBhvr>
                                      <p:tavLst>
                                        <p:tav tm="0">
                                          <p:val>
                                            <p:fltVal val="0"/>
                                          </p:val>
                                        </p:tav>
                                        <p:tav tm="100000">
                                          <p:val>
                                            <p:strVal val="#ppt_h"/>
                                          </p:val>
                                        </p:tav>
                                      </p:tavLst>
                                    </p:anim>
                                    <p:animEffect transition="in" filter="fade">
                                      <p:cBhvr>
                                        <p:cTn id="38" dur="1000"/>
                                        <p:tgtEl>
                                          <p:spTgt spid="24"/>
                                        </p:tgtEl>
                                      </p:cBhvr>
                                    </p:animEffect>
                                  </p:childTnLst>
                                </p:cTn>
                              </p:par>
                              <p:par>
                                <p:cTn id="39" presetID="64" presetClass="path" presetSubtype="0" fill="hold" nodeType="withEffect">
                                  <p:stCondLst>
                                    <p:cond delay="500"/>
                                  </p:stCondLst>
                                  <p:childTnLst>
                                    <p:animMotion origin="layout" path="M 4.44444E-6 4.32099E-6 L -0.64115 -0.9497 " pathEditMode="relative" rAng="0" ptsTypes="AA">
                                      <p:cBhvr>
                                        <p:cTn id="40" dur="1000" spd="-100000" fill="hold"/>
                                        <p:tgtEl>
                                          <p:spTgt spid="24"/>
                                        </p:tgtEl>
                                        <p:attrNameLst>
                                          <p:attrName>ppt_x</p:attrName>
                                          <p:attrName>ppt_y</p:attrName>
                                        </p:attrNameLst>
                                      </p:cBhvr>
                                      <p:rCtr x="-32066" y="-47500"/>
                                    </p:animMotion>
                                  </p:childTnLst>
                                </p:cTn>
                              </p:par>
                              <p:par>
                                <p:cTn id="41" presetID="1" presetClass="entr" presetSubtype="0" fill="hold" nodeType="withEffect">
                                  <p:stCondLst>
                                    <p:cond delay="50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500"/>
                                  </p:stCondLst>
                                  <p:childTnLst>
                                    <p:set>
                                      <p:cBhvr>
                                        <p:cTn id="44" dur="1" fill="hold">
                                          <p:stCondLst>
                                            <p:cond delay="0"/>
                                          </p:stCondLst>
                                        </p:cTn>
                                        <p:tgtEl>
                                          <p:spTgt spid="2"/>
                                        </p:tgtEl>
                                        <p:attrNameLst>
                                          <p:attrName>style.visibility</p:attrName>
                                        </p:attrNameLst>
                                      </p:cBhvr>
                                      <p:to>
                                        <p:strVal val="visible"/>
                                      </p:to>
                                    </p:set>
                                  </p:childTnLst>
                                </p:cTn>
                              </p:par>
                              <p:par>
                                <p:cTn id="45" presetID="53" presetClass="entr" presetSubtype="16" fill="hold" nodeType="withEffect">
                                  <p:stCondLst>
                                    <p:cond delay="500"/>
                                  </p:stCondLst>
                                  <p:childTnLst>
                                    <p:set>
                                      <p:cBhvr>
                                        <p:cTn id="46" dur="1" fill="hold">
                                          <p:stCondLst>
                                            <p:cond delay="0"/>
                                          </p:stCondLst>
                                        </p:cTn>
                                        <p:tgtEl>
                                          <p:spTgt spid="2"/>
                                        </p:tgtEl>
                                        <p:attrNameLst>
                                          <p:attrName>style.visibility</p:attrName>
                                        </p:attrNameLst>
                                      </p:cBhvr>
                                      <p:to>
                                        <p:strVal val="visible"/>
                                      </p:to>
                                    </p:set>
                                    <p:anim calcmode="lin" valueType="num">
                                      <p:cBhvr>
                                        <p:cTn id="47" dur="1000" fill="hold"/>
                                        <p:tgtEl>
                                          <p:spTgt spid="2"/>
                                        </p:tgtEl>
                                        <p:attrNameLst>
                                          <p:attrName>ppt_w</p:attrName>
                                        </p:attrNameLst>
                                      </p:cBhvr>
                                      <p:tavLst>
                                        <p:tav tm="0">
                                          <p:val>
                                            <p:fltVal val="0"/>
                                          </p:val>
                                        </p:tav>
                                        <p:tav tm="100000">
                                          <p:val>
                                            <p:strVal val="#ppt_w"/>
                                          </p:val>
                                        </p:tav>
                                      </p:tavLst>
                                    </p:anim>
                                    <p:anim calcmode="lin" valueType="num">
                                      <p:cBhvr>
                                        <p:cTn id="48" dur="1000" fill="hold"/>
                                        <p:tgtEl>
                                          <p:spTgt spid="2"/>
                                        </p:tgtEl>
                                        <p:attrNameLst>
                                          <p:attrName>ppt_h</p:attrName>
                                        </p:attrNameLst>
                                      </p:cBhvr>
                                      <p:tavLst>
                                        <p:tav tm="0">
                                          <p:val>
                                            <p:fltVal val="0"/>
                                          </p:val>
                                        </p:tav>
                                        <p:tav tm="100000">
                                          <p:val>
                                            <p:strVal val="#ppt_h"/>
                                          </p:val>
                                        </p:tav>
                                      </p:tavLst>
                                    </p:anim>
                                    <p:animEffect transition="in" filter="fade">
                                      <p:cBhvr>
                                        <p:cTn id="49" dur="1000"/>
                                        <p:tgtEl>
                                          <p:spTgt spid="2"/>
                                        </p:tgtEl>
                                      </p:cBhvr>
                                    </p:animEffect>
                                  </p:childTnLst>
                                </p:cTn>
                              </p:par>
                              <p:par>
                                <p:cTn id="50" presetID="64" presetClass="path" presetSubtype="0" fill="hold" nodeType="withEffect">
                                  <p:stCondLst>
                                    <p:cond delay="500"/>
                                  </p:stCondLst>
                                  <p:childTnLst>
                                    <p:animMotion origin="layout" path="M 1.11111E-6 3.7037E-7 L -0.52465 -0.50957 " pathEditMode="relative" rAng="0" ptsTypes="AA">
                                      <p:cBhvr>
                                        <p:cTn id="51" dur="1000" spd="-100000" fill="hold"/>
                                        <p:tgtEl>
                                          <p:spTgt spid="2"/>
                                        </p:tgtEl>
                                        <p:attrNameLst>
                                          <p:attrName>ppt_x</p:attrName>
                                          <p:attrName>ppt_y</p:attrName>
                                        </p:attrNameLst>
                                      </p:cBhvr>
                                      <p:rCtr x="-26233" y="-25494"/>
                                    </p:animMotion>
                                  </p:childTnLst>
                                </p:cTn>
                              </p:par>
                              <p:par>
                                <p:cTn id="52" presetID="53" presetClass="entr" presetSubtype="16" fill="hold" nodeType="withEffect">
                                  <p:stCondLst>
                                    <p:cond delay="500"/>
                                  </p:stCondLst>
                                  <p:childTnLst>
                                    <p:set>
                                      <p:cBhvr>
                                        <p:cTn id="53" dur="1" fill="hold">
                                          <p:stCondLst>
                                            <p:cond delay="0"/>
                                          </p:stCondLst>
                                        </p:cTn>
                                        <p:tgtEl>
                                          <p:spTgt spid="17"/>
                                        </p:tgtEl>
                                        <p:attrNameLst>
                                          <p:attrName>style.visibility</p:attrName>
                                        </p:attrNameLst>
                                      </p:cBhvr>
                                      <p:to>
                                        <p:strVal val="visible"/>
                                      </p:to>
                                    </p:set>
                                    <p:anim calcmode="lin" valueType="num">
                                      <p:cBhvr>
                                        <p:cTn id="54" dur="1000" fill="hold"/>
                                        <p:tgtEl>
                                          <p:spTgt spid="17"/>
                                        </p:tgtEl>
                                        <p:attrNameLst>
                                          <p:attrName>ppt_w</p:attrName>
                                        </p:attrNameLst>
                                      </p:cBhvr>
                                      <p:tavLst>
                                        <p:tav tm="0">
                                          <p:val>
                                            <p:fltVal val="0"/>
                                          </p:val>
                                        </p:tav>
                                        <p:tav tm="100000">
                                          <p:val>
                                            <p:strVal val="#ppt_w"/>
                                          </p:val>
                                        </p:tav>
                                      </p:tavLst>
                                    </p:anim>
                                    <p:anim calcmode="lin" valueType="num">
                                      <p:cBhvr>
                                        <p:cTn id="55" dur="1000" fill="hold"/>
                                        <p:tgtEl>
                                          <p:spTgt spid="17"/>
                                        </p:tgtEl>
                                        <p:attrNameLst>
                                          <p:attrName>ppt_h</p:attrName>
                                        </p:attrNameLst>
                                      </p:cBhvr>
                                      <p:tavLst>
                                        <p:tav tm="0">
                                          <p:val>
                                            <p:fltVal val="0"/>
                                          </p:val>
                                        </p:tav>
                                        <p:tav tm="100000">
                                          <p:val>
                                            <p:strVal val="#ppt_h"/>
                                          </p:val>
                                        </p:tav>
                                      </p:tavLst>
                                    </p:anim>
                                    <p:animEffect transition="in" filter="fade">
                                      <p:cBhvr>
                                        <p:cTn id="56" dur="1000"/>
                                        <p:tgtEl>
                                          <p:spTgt spid="17"/>
                                        </p:tgtEl>
                                      </p:cBhvr>
                                    </p:animEffect>
                                  </p:childTnLst>
                                </p:cTn>
                              </p:par>
                              <p:par>
                                <p:cTn id="57" presetID="64" presetClass="path" presetSubtype="0" fill="hold" nodeType="withEffect">
                                  <p:stCondLst>
                                    <p:cond delay="500"/>
                                  </p:stCondLst>
                                  <p:childTnLst>
                                    <p:animMotion origin="layout" path="M 2.5E-6 6.17284E-7 L -0.71736 -0.40556 " pathEditMode="relative" rAng="0" ptsTypes="AA">
                                      <p:cBhvr>
                                        <p:cTn id="58" dur="1000" spd="-100000" fill="hold"/>
                                        <p:tgtEl>
                                          <p:spTgt spid="17"/>
                                        </p:tgtEl>
                                        <p:attrNameLst>
                                          <p:attrName>ppt_x</p:attrName>
                                          <p:attrName>ppt_y</p:attrName>
                                        </p:attrNameLst>
                                      </p:cBhvr>
                                      <p:rCtr x="-35868" y="-20278"/>
                                    </p:animMotion>
                                  </p:childTnLst>
                                </p:cTn>
                              </p:par>
                            </p:childTnLst>
                          </p:cTn>
                        </p:par>
                        <p:par>
                          <p:cTn id="59" fill="hold">
                            <p:stCondLst>
                              <p:cond delay="0"/>
                            </p:stCondLst>
                            <p:childTnLst>
                              <p:par>
                                <p:cTn id="60" presetID="38" presetClass="entr" presetSubtype="0" accel="50000" fill="hold" grpId="0" nodeType="afterEffect">
                                  <p:stCondLst>
                                    <p:cond delay="0"/>
                                  </p:stCondLst>
                                  <p:iterate type="lt">
                                    <p:tmPct val="50000"/>
                                  </p:iterate>
                                  <p:childTnLst>
                                    <p:set>
                                      <p:cBhvr>
                                        <p:cTn id="61" dur="1" fill="hold">
                                          <p:stCondLst>
                                            <p:cond delay="0"/>
                                          </p:stCondLst>
                                        </p:cTn>
                                        <p:tgtEl>
                                          <p:spTgt spid="27"/>
                                        </p:tgtEl>
                                        <p:attrNameLst>
                                          <p:attrName>style.visibility</p:attrName>
                                        </p:attrNameLst>
                                      </p:cBhvr>
                                      <p:to>
                                        <p:strVal val="visible"/>
                                      </p:to>
                                    </p:set>
                                    <p:set>
                                      <p:cBhvr>
                                        <p:cTn id="62" dur="114" fill="hold">
                                          <p:stCondLst>
                                            <p:cond delay="0"/>
                                          </p:stCondLst>
                                        </p:cTn>
                                        <p:tgtEl>
                                          <p:spTgt spid="27"/>
                                        </p:tgtEl>
                                        <p:attrNameLst>
                                          <p:attrName>style.rotation</p:attrName>
                                        </p:attrNameLst>
                                      </p:cBhvr>
                                      <p:to>
                                        <p:strVal val="-45.0"/>
                                      </p:to>
                                    </p:set>
                                    <p:anim calcmode="lin" valueType="num">
                                      <p:cBhvr>
                                        <p:cTn id="63" dur="114" fill="hold">
                                          <p:stCondLst>
                                            <p:cond delay="114"/>
                                          </p:stCondLst>
                                        </p:cTn>
                                        <p:tgtEl>
                                          <p:spTgt spid="27"/>
                                        </p:tgtEl>
                                        <p:attrNameLst>
                                          <p:attrName>style.rotation</p:attrName>
                                        </p:attrNameLst>
                                      </p:cBhvr>
                                      <p:tavLst>
                                        <p:tav tm="0">
                                          <p:val>
                                            <p:fltVal val="-45"/>
                                          </p:val>
                                        </p:tav>
                                        <p:tav tm="69900">
                                          <p:val>
                                            <p:fltVal val="45"/>
                                          </p:val>
                                        </p:tav>
                                        <p:tav tm="100000">
                                          <p:val>
                                            <p:fltVal val="0"/>
                                          </p:val>
                                        </p:tav>
                                      </p:tavLst>
                                    </p:anim>
                                    <p:anim calcmode="lin" valueType="num">
                                      <p:cBhvr>
                                        <p:cTn id="64" dur="114" fill="hold">
                                          <p:stCondLst>
                                            <p:cond delay="0"/>
                                          </p:stCondLst>
                                        </p:cTn>
                                        <p:tgtEl>
                                          <p:spTgt spid="27"/>
                                        </p:tgtEl>
                                        <p:attrNameLst>
                                          <p:attrName>ppt_y</p:attrName>
                                        </p:attrNameLst>
                                      </p:cBhvr>
                                      <p:tavLst>
                                        <p:tav tm="0">
                                          <p:val>
                                            <p:strVal val="#ppt_y-1"/>
                                          </p:val>
                                        </p:tav>
                                        <p:tav tm="100000">
                                          <p:val>
                                            <p:strVal val="#ppt_y-(0.354*#ppt_w-0.172*#ppt_h)"/>
                                          </p:val>
                                        </p:tav>
                                      </p:tavLst>
                                    </p:anim>
                                    <p:anim calcmode="lin" valueType="num">
                                      <p:cBhvr>
                                        <p:cTn id="65" dur="39" decel="50000" autoRev="1" fill="hold">
                                          <p:stCondLst>
                                            <p:cond delay="114"/>
                                          </p:stCondLst>
                                        </p:cTn>
                                        <p:tgtEl>
                                          <p:spTgt spid="27"/>
                                        </p:tgtEl>
                                        <p:attrNameLst>
                                          <p:attrName>ppt_y</p:attrName>
                                        </p:attrNameLst>
                                      </p:cBhvr>
                                      <p:tavLst>
                                        <p:tav tm="0">
                                          <p:val>
                                            <p:strVal val="#ppt_y-(0.354*#ppt_w-0.172*#ppt_h)"/>
                                          </p:val>
                                        </p:tav>
                                        <p:tav tm="100000">
                                          <p:val>
                                            <p:strVal val="#ppt_y-(0.354*#ppt_w-0.172*#ppt_h)-#ppt_h/2"/>
                                          </p:val>
                                        </p:tav>
                                      </p:tavLst>
                                    </p:anim>
                                    <p:anim calcmode="lin" valueType="num">
                                      <p:cBhvr>
                                        <p:cTn id="66" dur="34" fill="hold">
                                          <p:stCondLst>
                                            <p:cond delay="216"/>
                                          </p:stCondLst>
                                        </p:cTn>
                                        <p:tgtEl>
                                          <p:spTgt spid="27"/>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2" grpId="1" bldLvl="0" animBg="1"/>
      <p:bldP spid="12" grpId="2" bldLvl="0" animBg="1"/>
      <p:bldP spid="13" grpId="0" bldLvl="0" animBg="1"/>
      <p:bldP spid="13" grpId="1" bldLvl="0" animBg="1"/>
      <p:bldP spid="13" grpId="2" bldLvl="0" animBg="1"/>
      <p:bldP spid="23" grpId="0" bldLvl="0" animBg="1"/>
      <p:bldP spid="23" grpId="1" bldLvl="0" animBg="1"/>
      <p:bldP spid="23" grpId="2" bldLvl="0" animBg="1"/>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31687" y="5625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a:solidFill>
                  <a:schemeClr val="tx1">
                    <a:lumMod val="65000"/>
                    <a:lumOff val="35000"/>
                  </a:schemeClr>
                </a:solidFill>
                <a:latin typeface="微软雅黑" panose="020B0503020204020204" charset="-122"/>
                <a:ea typeface="微软雅黑" panose="020B0503020204020204" charset="-122"/>
              </a:rPr>
              <a:t>项目成员分工</a:t>
            </a:r>
          </a:p>
        </p:txBody>
      </p:sp>
      <p:graphicFrame>
        <p:nvGraphicFramePr>
          <p:cNvPr id="7" name="表格 6"/>
          <p:cNvGraphicFramePr/>
          <p:nvPr>
            <p:custDataLst>
              <p:tags r:id="rId1"/>
            </p:custDataLst>
          </p:nvPr>
        </p:nvGraphicFramePr>
        <p:xfrm>
          <a:off x="1468755" y="701040"/>
          <a:ext cx="8533130" cy="5609590"/>
        </p:xfrm>
        <a:graphic>
          <a:graphicData uri="http://schemas.openxmlformats.org/drawingml/2006/table">
            <a:tbl>
              <a:tblPr firstRow="1" bandRow="1">
                <a:tableStyleId>{5C22544A-7EE6-4342-B048-85BDC9FD1C3A}</a:tableStyleId>
              </a:tblPr>
              <a:tblGrid>
                <a:gridCol w="2292985">
                  <a:extLst>
                    <a:ext uri="{9D8B030D-6E8A-4147-A177-3AD203B41FA5}">
                      <a16:colId xmlns:a16="http://schemas.microsoft.com/office/drawing/2014/main" val="20000"/>
                    </a:ext>
                  </a:extLst>
                </a:gridCol>
                <a:gridCol w="3395768">
                  <a:extLst>
                    <a:ext uri="{9D8B030D-6E8A-4147-A177-3AD203B41FA5}">
                      <a16:colId xmlns:a16="http://schemas.microsoft.com/office/drawing/2014/main" val="20001"/>
                    </a:ext>
                  </a:extLst>
                </a:gridCol>
                <a:gridCol w="2844377">
                  <a:extLst>
                    <a:ext uri="{9D8B030D-6E8A-4147-A177-3AD203B41FA5}">
                      <a16:colId xmlns:a16="http://schemas.microsoft.com/office/drawing/2014/main" val="20002"/>
                    </a:ext>
                  </a:extLst>
                </a:gridCol>
              </a:tblGrid>
              <a:tr h="365760">
                <a:tc>
                  <a:txBody>
                    <a:bodyPr/>
                    <a:lstStyle/>
                    <a:p>
                      <a:pPr algn="ctr">
                        <a:buNone/>
                      </a:pPr>
                      <a:r>
                        <a:rPr lang="zh-CN" altLang="en-US">
                          <a:solidFill>
                            <a:srgbClr val="FFFFFF"/>
                          </a:solidFill>
                        </a:rPr>
                        <a:t>成员</a:t>
                      </a:r>
                    </a:p>
                  </a:txBody>
                  <a:tcPr>
                    <a:lnL>
                      <a:noFill/>
                    </a:lnL>
                    <a:lnR w="19050">
                      <a:solidFill>
                        <a:srgbClr val="FFFFFF"/>
                      </a:solidFill>
                      <a:prstDash val="solid"/>
                    </a:lnR>
                    <a:lnT>
                      <a:noFill/>
                    </a:lnT>
                    <a:lnB>
                      <a:noFill/>
                    </a:lnB>
                    <a:solidFill>
                      <a:srgbClr val="404040"/>
                    </a:solidFill>
                  </a:tcPr>
                </a:tc>
                <a:tc>
                  <a:txBody>
                    <a:bodyPr/>
                    <a:lstStyle/>
                    <a:p>
                      <a:pPr algn="ctr">
                        <a:buNone/>
                      </a:pPr>
                      <a:r>
                        <a:rPr lang="zh-CN" altLang="en-US">
                          <a:solidFill>
                            <a:srgbClr val="FFFFFF"/>
                          </a:solidFill>
                        </a:rPr>
                        <a:t>分工</a:t>
                      </a:r>
                    </a:p>
                  </a:txBody>
                  <a:tcPr>
                    <a:lnL w="19050">
                      <a:solidFill>
                        <a:srgbClr val="FFFFFF"/>
                      </a:solidFill>
                      <a:prstDash val="solid"/>
                    </a:lnL>
                    <a:lnR w="19050">
                      <a:solidFill>
                        <a:srgbClr val="FFFFFF"/>
                      </a:solidFill>
                      <a:prstDash val="solid"/>
                    </a:lnR>
                    <a:lnT>
                      <a:noFill/>
                    </a:lnT>
                    <a:lnB>
                      <a:noFill/>
                    </a:lnB>
                    <a:solidFill>
                      <a:srgbClr val="F58F33"/>
                    </a:solidFill>
                  </a:tcPr>
                </a:tc>
                <a:tc>
                  <a:txBody>
                    <a:bodyPr/>
                    <a:lstStyle/>
                    <a:p>
                      <a:pPr algn="ctr">
                        <a:buNone/>
                      </a:pPr>
                      <a:r>
                        <a:rPr lang="zh-CN" altLang="en-US">
                          <a:solidFill>
                            <a:srgbClr val="FFFFFF"/>
                          </a:solidFill>
                        </a:rPr>
                        <a:t>贡献度</a:t>
                      </a:r>
                    </a:p>
                  </a:txBody>
                  <a:tcPr>
                    <a:lnL w="19050">
                      <a:solidFill>
                        <a:srgbClr val="FFFFFF"/>
                      </a:solidFill>
                      <a:prstDash val="solid"/>
                    </a:lnL>
                    <a:lnR>
                      <a:noFill/>
                    </a:lnR>
                    <a:lnT>
                      <a:noFill/>
                    </a:lnT>
                    <a:lnB>
                      <a:noFill/>
                    </a:lnB>
                    <a:solidFill>
                      <a:srgbClr val="F58F33"/>
                    </a:solidFill>
                  </a:tcPr>
                </a:tc>
                <a:extLst>
                  <a:ext uri="{0D108BD9-81ED-4DB2-BD59-A6C34878D82A}">
                    <a16:rowId xmlns:a16="http://schemas.microsoft.com/office/drawing/2014/main" val="10000"/>
                  </a:ext>
                </a:extLst>
              </a:tr>
              <a:tr h="357505">
                <a:tc>
                  <a:txBody>
                    <a:bodyPr/>
                    <a:lstStyle/>
                    <a:p>
                      <a:pPr algn="ctr">
                        <a:buNone/>
                      </a:pPr>
                      <a:r>
                        <a:rPr lang="en-US" altLang="zh-CN" sz="1800">
                          <a:solidFill>
                            <a:srgbClr val="404040"/>
                          </a:solidFill>
                          <a:latin typeface="微软雅黑" panose="020B0503020204020204" charset="-122"/>
                          <a:ea typeface="微软雅黑" panose="020B0503020204020204" charset="-122"/>
                          <a:sym typeface="+mn-ea"/>
                        </a:rPr>
                        <a:t>吴俊杰</a:t>
                      </a:r>
                    </a:p>
                  </a:txBody>
                  <a:tcPr>
                    <a:lnL>
                      <a:noFill/>
                    </a:lnL>
                    <a:lnR w="19050">
                      <a:solidFill>
                        <a:srgbClr val="FFFFFF"/>
                      </a:solidFill>
                      <a:prstDash val="solid"/>
                    </a:lnR>
                    <a:lnT>
                      <a:noFill/>
                    </a:lnT>
                    <a:lnB>
                      <a:noFill/>
                    </a:lnB>
                    <a:solidFill>
                      <a:srgbClr val="FFFFFF"/>
                    </a:solidFill>
                  </a:tcPr>
                </a:tc>
                <a:tc>
                  <a:txBody>
                    <a:bodyPr/>
                    <a:lstStyle/>
                    <a:p>
                      <a:pPr algn="l">
                        <a:buNone/>
                      </a:pPr>
                      <a:r>
                        <a:rPr lang="zh-CN" altLang="en-US">
                          <a:solidFill>
                            <a:srgbClr val="404040"/>
                          </a:solidFill>
                          <a:latin typeface="微软雅黑" panose="020B0503020204020204" charset="-122"/>
                          <a:ea typeface="微软雅黑" panose="020B0503020204020204" charset="-122"/>
                          <a:cs typeface="微软雅黑" panose="020B0503020204020204" charset="-122"/>
                        </a:rPr>
                        <a:t>ui设计，前端与后端交互，不同界面交互，登陆界面前端实现</a:t>
                      </a:r>
                    </a:p>
                  </a:txBody>
                  <a:tcPr>
                    <a:lnL w="19050">
                      <a:solidFill>
                        <a:srgbClr val="FFFFFF"/>
                      </a:solidFill>
                      <a:prstDash val="solid"/>
                    </a:lnL>
                    <a:lnR w="19050">
                      <a:solidFill>
                        <a:srgbClr val="FFFFFF"/>
                      </a:solidFill>
                      <a:prstDash val="solid"/>
                    </a:lnR>
                    <a:lnT>
                      <a:noFill/>
                    </a:lnT>
                    <a:lnB>
                      <a:noFill/>
                    </a:lnB>
                    <a:solidFill>
                      <a:srgbClr val="FFFFFF"/>
                    </a:solidFill>
                  </a:tcPr>
                </a:tc>
                <a:tc>
                  <a:txBody>
                    <a:bodyPr/>
                    <a:lstStyle/>
                    <a:p>
                      <a:pPr algn="ctr">
                        <a:buNone/>
                      </a:pPr>
                      <a:r>
                        <a:rPr lang="en-US" altLang="zh-CN">
                          <a:solidFill>
                            <a:srgbClr val="404040"/>
                          </a:solidFill>
                          <a:latin typeface="微软雅黑" panose="020B0503020204020204" charset="-122"/>
                          <a:ea typeface="微软雅黑" panose="020B0503020204020204" charset="-122"/>
                        </a:rPr>
                        <a:t>13</a:t>
                      </a:r>
                    </a:p>
                  </a:txBody>
                  <a:tcPr>
                    <a:lnL w="19050">
                      <a:solidFill>
                        <a:srgbClr val="FFFFFF"/>
                      </a:solidFill>
                      <a:prstDash val="solid"/>
                    </a:lnL>
                    <a:lnR>
                      <a:noFill/>
                    </a:lnR>
                    <a:lnT>
                      <a:noFill/>
                    </a:lnT>
                    <a:lnB>
                      <a:noFill/>
                    </a:lnB>
                    <a:solidFill>
                      <a:srgbClr val="FFFFFF"/>
                    </a:solidFill>
                  </a:tcPr>
                </a:tc>
                <a:extLst>
                  <a:ext uri="{0D108BD9-81ED-4DB2-BD59-A6C34878D82A}">
                    <a16:rowId xmlns:a16="http://schemas.microsoft.com/office/drawing/2014/main" val="10001"/>
                  </a:ext>
                </a:extLst>
              </a:tr>
              <a:tr h="365760">
                <a:tc>
                  <a:txBody>
                    <a:bodyPr/>
                    <a:lstStyle/>
                    <a:p>
                      <a:pPr algn="ctr">
                        <a:buNone/>
                      </a:pPr>
                      <a:r>
                        <a:rPr lang="zh-CN" altLang="en-US">
                          <a:solidFill>
                            <a:srgbClr val="404040"/>
                          </a:solidFill>
                          <a:latin typeface="微软雅黑" panose="020B0503020204020204" charset="-122"/>
                          <a:ea typeface="微软雅黑" panose="020B0503020204020204" charset="-122"/>
                        </a:rPr>
                        <a:t>李清宇</a:t>
                      </a:r>
                    </a:p>
                  </a:txBody>
                  <a:tcPr>
                    <a:lnL>
                      <a:noFill/>
                    </a:lnL>
                    <a:lnR w="19050">
                      <a:solidFill>
                        <a:srgbClr val="FFFFFF"/>
                      </a:solidFill>
                      <a:prstDash val="solid"/>
                    </a:lnR>
                    <a:lnT>
                      <a:noFill/>
                    </a:lnT>
                    <a:lnB>
                      <a:noFill/>
                    </a:lnB>
                    <a:solidFill>
                      <a:srgbClr val="F2F2F2"/>
                    </a:solidFill>
                  </a:tcPr>
                </a:tc>
                <a:tc>
                  <a:txBody>
                    <a:bodyPr/>
                    <a:lstStyle/>
                    <a:p>
                      <a:pPr algn="l">
                        <a:buNone/>
                      </a:pPr>
                      <a:r>
                        <a:rPr lang="zh-CN" altLang="en-US">
                          <a:solidFill>
                            <a:srgbClr val="404040"/>
                          </a:solidFill>
                          <a:latin typeface="微软雅黑" panose="020B0503020204020204" charset="-122"/>
                          <a:ea typeface="微软雅黑" panose="020B0503020204020204" charset="-122"/>
                        </a:rPr>
                        <a:t>热点资讯后端实现</a:t>
                      </a:r>
                    </a:p>
                  </a:txBody>
                  <a:tcPr>
                    <a:lnL w="19050">
                      <a:solidFill>
                        <a:srgbClr val="FFFFFF"/>
                      </a:solidFill>
                      <a:prstDash val="solid"/>
                    </a:lnL>
                    <a:lnR w="19050">
                      <a:solidFill>
                        <a:srgbClr val="FFFFFF"/>
                      </a:solidFill>
                      <a:prstDash val="solid"/>
                    </a:lnR>
                    <a:lnT>
                      <a:noFill/>
                    </a:lnT>
                    <a:lnB>
                      <a:noFill/>
                    </a:lnB>
                    <a:solidFill>
                      <a:srgbClr val="F2F2F2"/>
                    </a:solidFill>
                  </a:tcPr>
                </a:tc>
                <a:tc>
                  <a:txBody>
                    <a:bodyPr/>
                    <a:lstStyle/>
                    <a:p>
                      <a:pPr algn="ctr">
                        <a:buNone/>
                      </a:pPr>
                      <a:r>
                        <a:rPr lang="en-US" altLang="zh-CN">
                          <a:solidFill>
                            <a:srgbClr val="404040"/>
                          </a:solidFill>
                          <a:latin typeface="微软雅黑" panose="020B0503020204020204" charset="-122"/>
                          <a:ea typeface="微软雅黑" panose="020B0503020204020204" charset="-122"/>
                        </a:rPr>
                        <a:t>10</a:t>
                      </a:r>
                    </a:p>
                  </a:txBody>
                  <a:tcPr>
                    <a:lnL w="19050">
                      <a:solidFill>
                        <a:srgbClr val="FFFFFF"/>
                      </a:solidFill>
                      <a:prstDash val="solid"/>
                    </a:lnL>
                    <a:lnR>
                      <a:noFill/>
                    </a:lnR>
                    <a:lnT>
                      <a:noFill/>
                    </a:lnT>
                    <a:lnB>
                      <a:noFill/>
                    </a:lnB>
                    <a:solidFill>
                      <a:srgbClr val="F2F2F2"/>
                    </a:solidFill>
                  </a:tcPr>
                </a:tc>
                <a:extLst>
                  <a:ext uri="{0D108BD9-81ED-4DB2-BD59-A6C34878D82A}">
                    <a16:rowId xmlns:a16="http://schemas.microsoft.com/office/drawing/2014/main" val="10002"/>
                  </a:ext>
                </a:extLst>
              </a:tr>
              <a:tr h="370840">
                <a:tc>
                  <a:txBody>
                    <a:bodyPr/>
                    <a:lstStyle/>
                    <a:p>
                      <a:pPr algn="ctr">
                        <a:buNone/>
                      </a:pPr>
                      <a:r>
                        <a:rPr lang="zh-CN" altLang="en-US">
                          <a:solidFill>
                            <a:srgbClr val="404040"/>
                          </a:solidFill>
                          <a:latin typeface="微软雅黑" panose="020B0503020204020204" charset="-122"/>
                          <a:ea typeface="微软雅黑" panose="020B0503020204020204" charset="-122"/>
                        </a:rPr>
                        <a:t>沈溢煌</a:t>
                      </a:r>
                    </a:p>
                  </a:txBody>
                  <a:tcPr>
                    <a:lnL>
                      <a:noFill/>
                    </a:lnL>
                    <a:lnR w="19050">
                      <a:solidFill>
                        <a:srgbClr val="FFFFFF"/>
                      </a:solidFill>
                      <a:prstDash val="solid"/>
                    </a:lnR>
                    <a:lnT>
                      <a:noFill/>
                    </a:lnT>
                    <a:lnB>
                      <a:noFill/>
                    </a:lnB>
                    <a:solidFill>
                      <a:srgbClr val="FFFFFF"/>
                    </a:solidFill>
                  </a:tcPr>
                </a:tc>
                <a:tc>
                  <a:txBody>
                    <a:bodyPr/>
                    <a:lstStyle/>
                    <a:p>
                      <a:pPr algn="l">
                        <a:buNone/>
                      </a:pPr>
                      <a:r>
                        <a:rPr lang="zh-CN" altLang="en-US">
                          <a:solidFill>
                            <a:srgbClr val="404040"/>
                          </a:solidFill>
                          <a:latin typeface="微软雅黑" panose="020B0503020204020204" charset="-122"/>
                          <a:ea typeface="微软雅黑" panose="020B0503020204020204" charset="-122"/>
                        </a:rPr>
                        <a:t>登陆界面后端实现</a:t>
                      </a:r>
                    </a:p>
                  </a:txBody>
                  <a:tcPr>
                    <a:lnL w="19050">
                      <a:solidFill>
                        <a:srgbClr val="FFFFFF"/>
                      </a:solidFill>
                      <a:prstDash val="solid"/>
                    </a:lnL>
                    <a:lnR w="19050">
                      <a:solidFill>
                        <a:srgbClr val="FFFFFF"/>
                      </a:solidFill>
                      <a:prstDash val="solid"/>
                    </a:lnR>
                    <a:lnT>
                      <a:noFill/>
                    </a:lnT>
                    <a:lnB>
                      <a:noFill/>
                    </a:lnB>
                    <a:solidFill>
                      <a:srgbClr val="FFFFFF"/>
                    </a:solidFill>
                  </a:tcPr>
                </a:tc>
                <a:tc>
                  <a:txBody>
                    <a:bodyPr/>
                    <a:lstStyle/>
                    <a:p>
                      <a:pPr algn="ctr">
                        <a:buNone/>
                      </a:pPr>
                      <a:r>
                        <a:rPr lang="en-US" altLang="zh-CN">
                          <a:solidFill>
                            <a:srgbClr val="404040"/>
                          </a:solidFill>
                          <a:latin typeface="微软雅黑" panose="020B0503020204020204" charset="-122"/>
                          <a:ea typeface="微软雅黑" panose="020B0503020204020204" charset="-122"/>
                        </a:rPr>
                        <a:t>11</a:t>
                      </a:r>
                    </a:p>
                  </a:txBody>
                  <a:tcPr>
                    <a:lnL w="19050">
                      <a:solidFill>
                        <a:srgbClr val="FFFFFF"/>
                      </a:solidFill>
                      <a:prstDash val="solid"/>
                    </a:lnL>
                    <a:lnR>
                      <a:noFill/>
                    </a:lnR>
                    <a:lnT>
                      <a:noFill/>
                    </a:lnT>
                    <a:lnB>
                      <a:noFill/>
                    </a:lnB>
                    <a:solidFill>
                      <a:srgbClr val="FFFFFF"/>
                    </a:solidFill>
                  </a:tcPr>
                </a:tc>
                <a:extLst>
                  <a:ext uri="{0D108BD9-81ED-4DB2-BD59-A6C34878D82A}">
                    <a16:rowId xmlns:a16="http://schemas.microsoft.com/office/drawing/2014/main" val="10003"/>
                  </a:ext>
                </a:extLst>
              </a:tr>
              <a:tr h="398145">
                <a:tc>
                  <a:txBody>
                    <a:bodyPr/>
                    <a:lstStyle/>
                    <a:p>
                      <a:pPr algn="ctr">
                        <a:buNone/>
                      </a:pPr>
                      <a:r>
                        <a:rPr lang="en-US" altLang="zh-CN" sz="1800">
                          <a:solidFill>
                            <a:srgbClr val="404040"/>
                          </a:solidFill>
                          <a:latin typeface="微软雅黑" panose="020B0503020204020204" charset="-122"/>
                          <a:ea typeface="微软雅黑" panose="020B0503020204020204" charset="-122"/>
                          <a:sym typeface="+mn-ea"/>
                        </a:rPr>
                        <a:t>林志全</a:t>
                      </a:r>
                    </a:p>
                  </a:txBody>
                  <a:tcPr>
                    <a:lnL>
                      <a:noFill/>
                    </a:lnL>
                    <a:lnR w="19050">
                      <a:solidFill>
                        <a:srgbClr val="FFFFFF"/>
                      </a:solidFill>
                      <a:prstDash val="solid"/>
                    </a:lnR>
                    <a:lnT>
                      <a:noFill/>
                    </a:lnT>
                    <a:lnB>
                      <a:noFill/>
                    </a:lnB>
                    <a:solidFill>
                      <a:srgbClr val="F2F2F2"/>
                    </a:solidFill>
                  </a:tcPr>
                </a:tc>
                <a:tc>
                  <a:txBody>
                    <a:bodyPr/>
                    <a:lstStyle/>
                    <a:p>
                      <a:pPr algn="l">
                        <a:buNone/>
                      </a:pPr>
                      <a:r>
                        <a:rPr lang="zh-CN" altLang="en-US">
                          <a:solidFill>
                            <a:srgbClr val="404040"/>
                          </a:solidFill>
                          <a:latin typeface="微软雅黑" panose="020B0503020204020204" charset="-122"/>
                          <a:ea typeface="微软雅黑" panose="020B0503020204020204" charset="-122"/>
                        </a:rPr>
                        <a:t>电脑查询后端实现</a:t>
                      </a:r>
                    </a:p>
                  </a:txBody>
                  <a:tcPr>
                    <a:lnL w="19050">
                      <a:solidFill>
                        <a:srgbClr val="FFFFFF"/>
                      </a:solidFill>
                      <a:prstDash val="solid"/>
                    </a:lnL>
                    <a:lnR w="19050">
                      <a:solidFill>
                        <a:srgbClr val="FFFFFF"/>
                      </a:solidFill>
                      <a:prstDash val="solid"/>
                    </a:lnR>
                    <a:lnT>
                      <a:noFill/>
                    </a:lnT>
                    <a:lnB>
                      <a:noFill/>
                    </a:lnB>
                    <a:solidFill>
                      <a:srgbClr val="F2F2F2"/>
                    </a:solidFill>
                  </a:tcPr>
                </a:tc>
                <a:tc>
                  <a:txBody>
                    <a:bodyPr/>
                    <a:lstStyle/>
                    <a:p>
                      <a:pPr algn="ctr">
                        <a:buNone/>
                      </a:pPr>
                      <a:r>
                        <a:rPr lang="en-US" altLang="zh-CN">
                          <a:solidFill>
                            <a:srgbClr val="404040"/>
                          </a:solidFill>
                          <a:latin typeface="微软雅黑" panose="020B0503020204020204" charset="-122"/>
                          <a:ea typeface="微软雅黑" panose="020B0503020204020204" charset="-122"/>
                        </a:rPr>
                        <a:t>11</a:t>
                      </a:r>
                    </a:p>
                  </a:txBody>
                  <a:tcPr>
                    <a:lnL w="19050">
                      <a:solidFill>
                        <a:srgbClr val="FFFFFF"/>
                      </a:solidFill>
                      <a:prstDash val="solid"/>
                    </a:lnL>
                    <a:lnR>
                      <a:noFill/>
                    </a:lnR>
                    <a:lnT>
                      <a:noFill/>
                    </a:lnT>
                    <a:lnB>
                      <a:noFill/>
                    </a:lnB>
                    <a:solidFill>
                      <a:srgbClr val="F2F2F2"/>
                    </a:solidFill>
                  </a:tcPr>
                </a:tc>
                <a:extLst>
                  <a:ext uri="{0D108BD9-81ED-4DB2-BD59-A6C34878D82A}">
                    <a16:rowId xmlns:a16="http://schemas.microsoft.com/office/drawing/2014/main" val="10004"/>
                  </a:ext>
                </a:extLst>
              </a:tr>
              <a:tr h="424815">
                <a:tc>
                  <a:txBody>
                    <a:bodyPr/>
                    <a:lstStyle/>
                    <a:p>
                      <a:pPr algn="ctr">
                        <a:buNone/>
                      </a:pPr>
                      <a:r>
                        <a:rPr lang="zh-CN" altLang="en-US">
                          <a:solidFill>
                            <a:srgbClr val="404040"/>
                          </a:solidFill>
                          <a:latin typeface="微软雅黑" panose="020B0503020204020204" charset="-122"/>
                          <a:ea typeface="微软雅黑" panose="020B0503020204020204" charset="-122"/>
                        </a:rPr>
                        <a:t>邱健强</a:t>
                      </a:r>
                    </a:p>
                  </a:txBody>
                  <a:tcPr>
                    <a:lnL>
                      <a:noFill/>
                    </a:lnL>
                    <a:lnR w="19050">
                      <a:solidFill>
                        <a:srgbClr val="FFFFFF"/>
                      </a:solidFill>
                      <a:prstDash val="solid"/>
                    </a:lnR>
                    <a:lnT>
                      <a:noFill/>
                    </a:lnT>
                    <a:lnB>
                      <a:noFill/>
                    </a:lnB>
                    <a:solidFill>
                      <a:srgbClr val="FFFFFF"/>
                    </a:solidFill>
                  </a:tcPr>
                </a:tc>
                <a:tc>
                  <a:txBody>
                    <a:bodyPr/>
                    <a:lstStyle/>
                    <a:p>
                      <a:pPr algn="l">
                        <a:buNone/>
                      </a:pPr>
                      <a:r>
                        <a:rPr lang="zh-CN" altLang="en-US">
                          <a:solidFill>
                            <a:srgbClr val="404040"/>
                          </a:solidFill>
                          <a:latin typeface="微软雅黑" panose="020B0503020204020204" charset="-122"/>
                          <a:ea typeface="微软雅黑" panose="020B0503020204020204" charset="-122"/>
                        </a:rPr>
                        <a:t>硬件知识后端实现</a:t>
                      </a:r>
                    </a:p>
                  </a:txBody>
                  <a:tcPr>
                    <a:lnL w="19050">
                      <a:solidFill>
                        <a:srgbClr val="FFFFFF"/>
                      </a:solidFill>
                      <a:prstDash val="solid"/>
                    </a:lnL>
                    <a:lnR w="19050">
                      <a:solidFill>
                        <a:srgbClr val="FFFFFF"/>
                      </a:solidFill>
                      <a:prstDash val="solid"/>
                    </a:lnR>
                    <a:lnT>
                      <a:noFill/>
                    </a:lnT>
                    <a:lnB>
                      <a:noFill/>
                    </a:lnB>
                    <a:solidFill>
                      <a:srgbClr val="FFFFFF"/>
                    </a:solidFill>
                  </a:tcPr>
                </a:tc>
                <a:tc>
                  <a:txBody>
                    <a:bodyPr/>
                    <a:lstStyle/>
                    <a:p>
                      <a:pPr algn="ctr">
                        <a:buNone/>
                      </a:pPr>
                      <a:r>
                        <a:rPr lang="en-US" altLang="zh-CN">
                          <a:solidFill>
                            <a:srgbClr val="404040"/>
                          </a:solidFill>
                          <a:latin typeface="微软雅黑" panose="020B0503020204020204" charset="-122"/>
                          <a:ea typeface="微软雅黑" panose="020B0503020204020204" charset="-122"/>
                        </a:rPr>
                        <a:t>11</a:t>
                      </a:r>
                    </a:p>
                  </a:txBody>
                  <a:tcPr>
                    <a:lnL w="19050">
                      <a:solidFill>
                        <a:srgbClr val="FFFFFF"/>
                      </a:solidFill>
                      <a:prstDash val="solid"/>
                    </a:lnL>
                    <a:lnR>
                      <a:noFill/>
                    </a:lnR>
                    <a:lnT>
                      <a:noFill/>
                    </a:lnT>
                    <a:lnB>
                      <a:noFill/>
                    </a:lnB>
                    <a:solidFill>
                      <a:srgbClr val="FFFFFF"/>
                    </a:solidFill>
                  </a:tcPr>
                </a:tc>
                <a:extLst>
                  <a:ext uri="{0D108BD9-81ED-4DB2-BD59-A6C34878D82A}">
                    <a16:rowId xmlns:a16="http://schemas.microsoft.com/office/drawing/2014/main" val="10005"/>
                  </a:ext>
                </a:extLst>
              </a:tr>
              <a:tr h="424815">
                <a:tc>
                  <a:txBody>
                    <a:bodyPr/>
                    <a:lstStyle/>
                    <a:p>
                      <a:pPr algn="ctr">
                        <a:buNone/>
                      </a:pPr>
                      <a:endParaRPr lang="zh-CN" altLang="en-US">
                        <a:solidFill>
                          <a:srgbClr val="404040"/>
                        </a:solidFill>
                        <a:latin typeface="微软雅黑" panose="020B0503020204020204" charset="-122"/>
                        <a:ea typeface="微软雅黑" panose="020B0503020204020204" charset="-122"/>
                        <a:cs typeface="微软雅黑" panose="020B0503020204020204" charset="-122"/>
                      </a:endParaRPr>
                    </a:p>
                    <a:p>
                      <a:pPr algn="ctr">
                        <a:buNone/>
                      </a:pPr>
                      <a:r>
                        <a:rPr lang="zh-CN" altLang="en-US">
                          <a:solidFill>
                            <a:srgbClr val="404040"/>
                          </a:solidFill>
                          <a:latin typeface="微软雅黑" panose="020B0503020204020204" charset="-122"/>
                          <a:ea typeface="微软雅黑" panose="020B0503020204020204" charset="-122"/>
                          <a:cs typeface="微软雅黑" panose="020B0503020204020204" charset="-122"/>
                        </a:rPr>
                        <a:t>  陈聪	</a:t>
                      </a:r>
                    </a:p>
                  </a:txBody>
                  <a:tcPr>
                    <a:lnL>
                      <a:noFill/>
                    </a:lnL>
                    <a:lnR w="19050">
                      <a:solidFill>
                        <a:srgbClr val="FFFFFF"/>
                      </a:solidFill>
                      <a:prstDash val="solid"/>
                    </a:lnR>
                    <a:lnT>
                      <a:noFill/>
                    </a:lnT>
                    <a:lnB>
                      <a:noFill/>
                    </a:lnB>
                    <a:solidFill>
                      <a:srgbClr val="F2F2F2"/>
                    </a:solidFill>
                  </a:tcPr>
                </a:tc>
                <a:tc>
                  <a:txBody>
                    <a:bodyPr/>
                    <a:lstStyle/>
                    <a:p>
                      <a:pPr algn="l">
                        <a:buNone/>
                      </a:pPr>
                      <a:r>
                        <a:rPr lang="zh-CN" altLang="en-US">
                          <a:solidFill>
                            <a:srgbClr val="404040"/>
                          </a:solidFill>
                          <a:latin typeface="微软雅黑" panose="020B0503020204020204" charset="-122"/>
                          <a:ea typeface="微软雅黑" panose="020B0503020204020204" charset="-122"/>
                          <a:cs typeface="微软雅黑" panose="020B0503020204020204" charset="-122"/>
                        </a:rPr>
                        <a:t>电脑猎场、主页、侧边栏、管理员界面、热点资讯界面前端实现	</a:t>
                      </a:r>
                    </a:p>
                  </a:txBody>
                  <a:tcPr>
                    <a:lnL w="19050">
                      <a:solidFill>
                        <a:srgbClr val="FFFFFF"/>
                      </a:solidFill>
                      <a:prstDash val="solid"/>
                    </a:lnL>
                    <a:lnR w="19050">
                      <a:solidFill>
                        <a:srgbClr val="FFFFFF"/>
                      </a:solidFill>
                      <a:prstDash val="solid"/>
                    </a:lnR>
                    <a:lnT>
                      <a:noFill/>
                    </a:lnT>
                    <a:lnB>
                      <a:noFill/>
                    </a:lnB>
                    <a:solidFill>
                      <a:srgbClr val="F2F2F2"/>
                    </a:solidFill>
                  </a:tcPr>
                </a:tc>
                <a:tc>
                  <a:txBody>
                    <a:bodyPr/>
                    <a:lstStyle/>
                    <a:p>
                      <a:pPr algn="ctr">
                        <a:buNone/>
                      </a:pPr>
                      <a:endParaRPr lang="en-US" altLang="zh-CN">
                        <a:solidFill>
                          <a:srgbClr val="404040"/>
                        </a:solidFill>
                        <a:latin typeface="微软雅黑" panose="020B0503020204020204" charset="-122"/>
                        <a:ea typeface="微软雅黑" panose="020B0503020204020204" charset="-122"/>
                      </a:endParaRPr>
                    </a:p>
                    <a:p>
                      <a:pPr algn="ctr">
                        <a:buNone/>
                      </a:pPr>
                      <a:r>
                        <a:rPr lang="en-US" altLang="zh-CN">
                          <a:solidFill>
                            <a:srgbClr val="404040"/>
                          </a:solidFill>
                          <a:latin typeface="微软雅黑" panose="020B0503020204020204" charset="-122"/>
                          <a:ea typeface="微软雅黑" panose="020B0503020204020204" charset="-122"/>
                        </a:rPr>
                        <a:t>10</a:t>
                      </a:r>
                    </a:p>
                  </a:txBody>
                  <a:tcPr>
                    <a:lnL w="19050">
                      <a:solidFill>
                        <a:srgbClr val="FFFFFF"/>
                      </a:solidFill>
                      <a:prstDash val="solid"/>
                    </a:lnL>
                    <a:lnR>
                      <a:noFill/>
                    </a:lnR>
                    <a:lnT>
                      <a:noFill/>
                    </a:lnT>
                    <a:lnB>
                      <a:noFill/>
                    </a:lnB>
                    <a:solidFill>
                      <a:srgbClr val="F2F2F2"/>
                    </a:solidFill>
                  </a:tcPr>
                </a:tc>
                <a:extLst>
                  <a:ext uri="{0D108BD9-81ED-4DB2-BD59-A6C34878D82A}">
                    <a16:rowId xmlns:a16="http://schemas.microsoft.com/office/drawing/2014/main" val="10006"/>
                  </a:ext>
                </a:extLst>
              </a:tr>
              <a:tr h="424815">
                <a:tc>
                  <a:txBody>
                    <a:bodyPr/>
                    <a:lstStyle/>
                    <a:p>
                      <a:pPr algn="ctr">
                        <a:buNone/>
                      </a:pPr>
                      <a:r>
                        <a:rPr lang="zh-CN" altLang="en-US">
                          <a:solidFill>
                            <a:srgbClr val="404040"/>
                          </a:solidFill>
                          <a:latin typeface="微软雅黑" panose="020B0503020204020204" charset="-122"/>
                          <a:ea typeface="微软雅黑" panose="020B0503020204020204" charset="-122"/>
                        </a:rPr>
                        <a:t>阿说阿加</a:t>
                      </a:r>
                    </a:p>
                  </a:txBody>
                  <a:tcPr>
                    <a:lnL>
                      <a:noFill/>
                    </a:lnL>
                    <a:lnR w="19050">
                      <a:solidFill>
                        <a:srgbClr val="FFFFFF"/>
                      </a:solidFill>
                      <a:prstDash val="solid"/>
                    </a:lnR>
                    <a:lnT>
                      <a:noFill/>
                    </a:lnT>
                    <a:lnB>
                      <a:noFill/>
                    </a:lnB>
                    <a:solidFill>
                      <a:srgbClr val="FFFFFF"/>
                    </a:solidFill>
                  </a:tcPr>
                </a:tc>
                <a:tc>
                  <a:txBody>
                    <a:bodyPr/>
                    <a:lstStyle/>
                    <a:p>
                      <a:pPr algn="l">
                        <a:buNone/>
                      </a:pPr>
                      <a:r>
                        <a:rPr lang="zh-CN" altLang="en-US">
                          <a:solidFill>
                            <a:srgbClr val="404040"/>
                          </a:solidFill>
                          <a:latin typeface="微软雅黑" panose="020B0503020204020204" charset="-122"/>
                          <a:ea typeface="微软雅黑" panose="020B0503020204020204" charset="-122"/>
                        </a:rPr>
                        <a:t>冲刺博客撰写</a:t>
                      </a:r>
                    </a:p>
                  </a:txBody>
                  <a:tcPr>
                    <a:lnL w="19050">
                      <a:solidFill>
                        <a:srgbClr val="FFFFFF"/>
                      </a:solidFill>
                      <a:prstDash val="solid"/>
                    </a:lnL>
                    <a:lnR w="19050">
                      <a:solidFill>
                        <a:srgbClr val="FFFFFF"/>
                      </a:solidFill>
                      <a:prstDash val="solid"/>
                    </a:lnR>
                    <a:lnT>
                      <a:noFill/>
                    </a:lnT>
                    <a:lnB>
                      <a:noFill/>
                    </a:lnB>
                    <a:solidFill>
                      <a:srgbClr val="FFFFFF"/>
                    </a:solidFill>
                  </a:tcPr>
                </a:tc>
                <a:tc>
                  <a:txBody>
                    <a:bodyPr/>
                    <a:lstStyle/>
                    <a:p>
                      <a:pPr algn="ctr">
                        <a:buNone/>
                      </a:pPr>
                      <a:r>
                        <a:rPr lang="en-US" altLang="zh-CN">
                          <a:solidFill>
                            <a:srgbClr val="404040"/>
                          </a:solidFill>
                          <a:latin typeface="微软雅黑" panose="020B0503020204020204" charset="-122"/>
                          <a:ea typeface="微软雅黑" panose="020B0503020204020204" charset="-122"/>
                        </a:rPr>
                        <a:t>10</a:t>
                      </a:r>
                    </a:p>
                  </a:txBody>
                  <a:tcPr>
                    <a:lnL w="19050">
                      <a:solidFill>
                        <a:srgbClr val="FFFFFF"/>
                      </a:solidFill>
                      <a:prstDash val="solid"/>
                    </a:lnL>
                    <a:lnR>
                      <a:noFill/>
                    </a:lnR>
                    <a:lnT>
                      <a:noFill/>
                    </a:lnT>
                    <a:lnB>
                      <a:noFill/>
                    </a:lnB>
                    <a:solidFill>
                      <a:srgbClr val="FFFFFF"/>
                    </a:solidFill>
                  </a:tcPr>
                </a:tc>
                <a:extLst>
                  <a:ext uri="{0D108BD9-81ED-4DB2-BD59-A6C34878D82A}">
                    <a16:rowId xmlns:a16="http://schemas.microsoft.com/office/drawing/2014/main" val="10007"/>
                  </a:ext>
                </a:extLst>
              </a:tr>
              <a:tr h="424815">
                <a:tc>
                  <a:txBody>
                    <a:bodyPr/>
                    <a:lstStyle/>
                    <a:p>
                      <a:pPr algn="ctr">
                        <a:buNone/>
                      </a:pPr>
                      <a:r>
                        <a:rPr lang="zh-CN" altLang="en-US">
                          <a:solidFill>
                            <a:srgbClr val="404040"/>
                          </a:solidFill>
                          <a:latin typeface="微软雅黑" panose="020B0503020204020204" charset="-122"/>
                          <a:ea typeface="微软雅黑" panose="020B0503020204020204" charset="-122"/>
                        </a:rPr>
                        <a:t>黄杨龙</a:t>
                      </a:r>
                    </a:p>
                  </a:txBody>
                  <a:tcPr>
                    <a:lnL>
                      <a:noFill/>
                    </a:lnL>
                    <a:lnR w="19050">
                      <a:solidFill>
                        <a:srgbClr val="FFFFFF"/>
                      </a:solidFill>
                      <a:prstDash val="solid"/>
                    </a:lnR>
                    <a:lnT>
                      <a:noFill/>
                    </a:lnT>
                    <a:lnB>
                      <a:noFill/>
                    </a:lnB>
                    <a:solidFill>
                      <a:srgbClr val="F2F2F2"/>
                    </a:solidFill>
                  </a:tcPr>
                </a:tc>
                <a:tc>
                  <a:txBody>
                    <a:bodyPr/>
                    <a:lstStyle/>
                    <a:p>
                      <a:pPr algn="l">
                        <a:buNone/>
                      </a:pPr>
                      <a:r>
                        <a:rPr lang="zh-CN" altLang="en-US">
                          <a:solidFill>
                            <a:srgbClr val="404040"/>
                          </a:solidFill>
                          <a:latin typeface="微软雅黑" panose="020B0503020204020204" charset="-122"/>
                          <a:ea typeface="微软雅黑" panose="020B0503020204020204" charset="-122"/>
                        </a:rPr>
                        <a:t>导航栏以及用户信息、硬件匹配界面前端实现</a:t>
                      </a:r>
                    </a:p>
                  </a:txBody>
                  <a:tcPr>
                    <a:lnL w="19050">
                      <a:solidFill>
                        <a:srgbClr val="FFFFFF"/>
                      </a:solidFill>
                      <a:prstDash val="solid"/>
                    </a:lnL>
                    <a:lnR w="19050">
                      <a:solidFill>
                        <a:srgbClr val="FFFFFF"/>
                      </a:solidFill>
                      <a:prstDash val="solid"/>
                    </a:lnR>
                    <a:lnT>
                      <a:noFill/>
                    </a:lnT>
                    <a:lnB>
                      <a:noFill/>
                    </a:lnB>
                    <a:solidFill>
                      <a:srgbClr val="F2F2F2"/>
                    </a:solidFill>
                  </a:tcPr>
                </a:tc>
                <a:tc>
                  <a:txBody>
                    <a:bodyPr/>
                    <a:lstStyle/>
                    <a:p>
                      <a:pPr algn="ctr">
                        <a:buNone/>
                      </a:pPr>
                      <a:r>
                        <a:rPr lang="en-US" altLang="zh-CN">
                          <a:solidFill>
                            <a:srgbClr val="404040"/>
                          </a:solidFill>
                          <a:latin typeface="微软雅黑" panose="020B0503020204020204" charset="-122"/>
                          <a:ea typeface="微软雅黑" panose="020B0503020204020204" charset="-122"/>
                        </a:rPr>
                        <a:t>10</a:t>
                      </a:r>
                    </a:p>
                  </a:txBody>
                  <a:tcPr>
                    <a:lnL w="19050">
                      <a:solidFill>
                        <a:srgbClr val="FFFFFF"/>
                      </a:solidFill>
                      <a:prstDash val="solid"/>
                    </a:lnL>
                    <a:lnR>
                      <a:noFill/>
                    </a:lnR>
                    <a:lnT>
                      <a:noFill/>
                    </a:lnT>
                    <a:lnB>
                      <a:noFill/>
                    </a:lnB>
                    <a:solidFill>
                      <a:srgbClr val="F2F2F2"/>
                    </a:solidFill>
                  </a:tcPr>
                </a:tc>
                <a:extLst>
                  <a:ext uri="{0D108BD9-81ED-4DB2-BD59-A6C34878D82A}">
                    <a16:rowId xmlns:a16="http://schemas.microsoft.com/office/drawing/2014/main" val="10008"/>
                  </a:ext>
                </a:extLst>
              </a:tr>
              <a:tr h="424815">
                <a:tc>
                  <a:txBody>
                    <a:bodyPr/>
                    <a:lstStyle/>
                    <a:p>
                      <a:pPr algn="ctr">
                        <a:buNone/>
                      </a:pPr>
                      <a:r>
                        <a:rPr lang="en-US" altLang="zh-CN">
                          <a:solidFill>
                            <a:srgbClr val="404040"/>
                          </a:solidFill>
                          <a:latin typeface="微软雅黑" panose="020B0503020204020204" charset="-122"/>
                          <a:ea typeface="微软雅黑" panose="020B0503020204020204" charset="-122"/>
                          <a:cs typeface="微软雅黑" panose="020B0503020204020204" charset="-122"/>
                        </a:rPr>
                        <a:t>  </a:t>
                      </a:r>
                      <a:r>
                        <a:rPr lang="zh-CN" altLang="en-US">
                          <a:solidFill>
                            <a:srgbClr val="404040"/>
                          </a:solidFill>
                          <a:latin typeface="微软雅黑" panose="020B0503020204020204" charset="-122"/>
                          <a:ea typeface="微软雅黑" panose="020B0503020204020204" charset="-122"/>
                          <a:cs typeface="微软雅黑" panose="020B0503020204020204" charset="-122"/>
                        </a:rPr>
                        <a:t>江海天	</a:t>
                      </a:r>
                    </a:p>
                  </a:txBody>
                  <a:tcPr>
                    <a:lnL>
                      <a:noFill/>
                    </a:lnL>
                    <a:lnR w="19050">
                      <a:solidFill>
                        <a:srgbClr val="FFFFFF"/>
                      </a:solidFill>
                      <a:prstDash val="solid"/>
                    </a:lnR>
                    <a:lnT>
                      <a:noFill/>
                    </a:lnT>
                    <a:lnB>
                      <a:noFill/>
                    </a:lnB>
                    <a:solidFill>
                      <a:srgbClr val="FFFFFF"/>
                    </a:solidFill>
                  </a:tcPr>
                </a:tc>
                <a:tc>
                  <a:txBody>
                    <a:bodyPr/>
                    <a:lstStyle/>
                    <a:p>
                      <a:pPr algn="l">
                        <a:buNone/>
                      </a:pPr>
                      <a:r>
                        <a:rPr lang="zh-CN" altLang="en-US">
                          <a:solidFill>
                            <a:srgbClr val="404040"/>
                          </a:solidFill>
                          <a:latin typeface="微软雅黑" panose="020B0503020204020204" charset="-122"/>
                          <a:ea typeface="微软雅黑" panose="020B0503020204020204" charset="-122"/>
                        </a:rPr>
                        <a:t>管理员新增以及更新电脑前端实现</a:t>
                      </a:r>
                    </a:p>
                  </a:txBody>
                  <a:tcPr>
                    <a:lnL w="19050">
                      <a:solidFill>
                        <a:srgbClr val="FFFFFF"/>
                      </a:solidFill>
                      <a:prstDash val="solid"/>
                    </a:lnL>
                    <a:lnR w="19050">
                      <a:solidFill>
                        <a:srgbClr val="FFFFFF"/>
                      </a:solidFill>
                      <a:prstDash val="solid"/>
                    </a:lnR>
                    <a:lnT>
                      <a:noFill/>
                    </a:lnT>
                    <a:lnB>
                      <a:noFill/>
                    </a:lnB>
                    <a:solidFill>
                      <a:srgbClr val="FFFFFF"/>
                    </a:solidFill>
                  </a:tcPr>
                </a:tc>
                <a:tc>
                  <a:txBody>
                    <a:bodyPr/>
                    <a:lstStyle/>
                    <a:p>
                      <a:pPr algn="ctr">
                        <a:buNone/>
                      </a:pPr>
                      <a:r>
                        <a:rPr lang="en-US" altLang="zh-CN">
                          <a:solidFill>
                            <a:srgbClr val="404040"/>
                          </a:solidFill>
                          <a:latin typeface="微软雅黑" panose="020B0503020204020204" charset="-122"/>
                          <a:ea typeface="微软雅黑" panose="020B0503020204020204" charset="-122"/>
                        </a:rPr>
                        <a:t>7</a:t>
                      </a:r>
                    </a:p>
                  </a:txBody>
                  <a:tcPr>
                    <a:lnL w="19050">
                      <a:solidFill>
                        <a:srgbClr val="FFFFFF"/>
                      </a:solidFill>
                      <a:prstDash val="solid"/>
                    </a:lnL>
                    <a:lnR>
                      <a:noFill/>
                    </a:lnR>
                    <a:lnT>
                      <a:noFill/>
                    </a:lnT>
                    <a:lnB>
                      <a:noFill/>
                    </a:lnB>
                    <a:solidFill>
                      <a:srgbClr val="FFFFFF"/>
                    </a:solidFill>
                  </a:tcPr>
                </a:tc>
                <a:extLst>
                  <a:ext uri="{0D108BD9-81ED-4DB2-BD59-A6C34878D82A}">
                    <a16:rowId xmlns:a16="http://schemas.microsoft.com/office/drawing/2014/main" val="10009"/>
                  </a:ext>
                </a:extLst>
              </a:tr>
              <a:tr h="424815">
                <a:tc>
                  <a:txBody>
                    <a:bodyPr/>
                    <a:lstStyle/>
                    <a:p>
                      <a:pPr algn="ctr">
                        <a:buNone/>
                      </a:pPr>
                      <a:r>
                        <a:rPr lang="zh-CN" altLang="en-US">
                          <a:solidFill>
                            <a:srgbClr val="404040"/>
                          </a:solidFill>
                          <a:latin typeface="微软雅黑" panose="020B0503020204020204" charset="-122"/>
                          <a:ea typeface="微软雅黑" panose="020B0503020204020204" charset="-122"/>
                        </a:rPr>
                        <a:t>朱煜喆</a:t>
                      </a:r>
                    </a:p>
                  </a:txBody>
                  <a:tcPr>
                    <a:lnL>
                      <a:noFill/>
                    </a:lnL>
                    <a:lnR w="19050">
                      <a:solidFill>
                        <a:srgbClr val="FFFFFF"/>
                      </a:solidFill>
                      <a:prstDash val="solid"/>
                    </a:lnR>
                    <a:lnT>
                      <a:noFill/>
                    </a:lnT>
                    <a:lnB w="19050">
                      <a:solidFill>
                        <a:srgbClr val="F58F33"/>
                      </a:solidFill>
                      <a:prstDash val="solid"/>
                    </a:lnB>
                    <a:solidFill>
                      <a:srgbClr val="F2F2F2"/>
                    </a:solidFill>
                  </a:tcPr>
                </a:tc>
                <a:tc>
                  <a:txBody>
                    <a:bodyPr/>
                    <a:lstStyle/>
                    <a:p>
                      <a:pPr algn="l">
                        <a:buNone/>
                      </a:pPr>
                      <a:r>
                        <a:rPr lang="zh-CN" altLang="en-US">
                          <a:solidFill>
                            <a:srgbClr val="404040"/>
                          </a:solidFill>
                          <a:latin typeface="微软雅黑" panose="020B0503020204020204" charset="-122"/>
                          <a:ea typeface="微软雅黑" panose="020B0503020204020204" charset="-122"/>
                        </a:rPr>
                        <a:t>硬件资料查询</a:t>
                      </a:r>
                    </a:p>
                  </a:txBody>
                  <a:tcPr>
                    <a:lnL w="19050">
                      <a:solidFill>
                        <a:srgbClr val="FFFFFF"/>
                      </a:solidFill>
                      <a:prstDash val="solid"/>
                    </a:lnL>
                    <a:lnR w="19050">
                      <a:solidFill>
                        <a:srgbClr val="FFFFFF"/>
                      </a:solidFill>
                      <a:prstDash val="solid"/>
                    </a:lnR>
                    <a:lnT>
                      <a:noFill/>
                    </a:lnT>
                    <a:lnB w="19050">
                      <a:solidFill>
                        <a:srgbClr val="F58F33"/>
                      </a:solidFill>
                      <a:prstDash val="solid"/>
                    </a:lnB>
                    <a:solidFill>
                      <a:srgbClr val="F2F2F2"/>
                    </a:solidFill>
                  </a:tcPr>
                </a:tc>
                <a:tc>
                  <a:txBody>
                    <a:bodyPr/>
                    <a:lstStyle/>
                    <a:p>
                      <a:pPr algn="ctr">
                        <a:buNone/>
                      </a:pPr>
                      <a:r>
                        <a:rPr lang="en-US" altLang="zh-CN">
                          <a:solidFill>
                            <a:srgbClr val="404040"/>
                          </a:solidFill>
                          <a:latin typeface="微软雅黑" panose="020B0503020204020204" charset="-122"/>
                          <a:ea typeface="微软雅黑" panose="020B0503020204020204" charset="-122"/>
                        </a:rPr>
                        <a:t>6</a:t>
                      </a:r>
                    </a:p>
                  </a:txBody>
                  <a:tcPr>
                    <a:lnL w="19050">
                      <a:solidFill>
                        <a:srgbClr val="FFFFFF"/>
                      </a:solidFill>
                      <a:prstDash val="solid"/>
                    </a:lnL>
                    <a:lnR>
                      <a:noFill/>
                    </a:lnR>
                    <a:lnT>
                      <a:noFill/>
                    </a:lnT>
                    <a:lnB w="19050">
                      <a:solidFill>
                        <a:srgbClr val="F58F33"/>
                      </a:solidFill>
                      <a:prstDash val="solid"/>
                    </a:lnB>
                    <a:solidFill>
                      <a:srgbClr val="F2F2F2"/>
                    </a:solidFill>
                  </a:tcPr>
                </a:tc>
                <a:extLst>
                  <a:ext uri="{0D108BD9-81ED-4DB2-BD59-A6C34878D82A}">
                    <a16:rowId xmlns:a16="http://schemas.microsoft.com/office/drawing/2014/main" val="10010"/>
                  </a:ext>
                </a:extLst>
              </a:tr>
            </a:tbl>
          </a:graphicData>
        </a:graphic>
      </p:graphicFrame>
    </p:spTree>
  </p:cSld>
  <p:clrMapOvr>
    <a:masterClrMapping/>
  </p:clrMapOvr>
  <p:transition advTm="6599">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31687" y="5625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a:solidFill>
                  <a:schemeClr val="tx1">
                    <a:lumMod val="65000"/>
                    <a:lumOff val="35000"/>
                  </a:schemeClr>
                </a:solidFill>
                <a:latin typeface="微软雅黑" panose="020B0503020204020204" charset="-122"/>
                <a:ea typeface="微软雅黑" panose="020B0503020204020204" charset="-122"/>
              </a:rPr>
              <a:t>项目预期计划</a:t>
            </a:r>
          </a:p>
        </p:txBody>
      </p:sp>
      <p:graphicFrame>
        <p:nvGraphicFramePr>
          <p:cNvPr id="3" name="表格 2"/>
          <p:cNvGraphicFramePr/>
          <p:nvPr>
            <p:custDataLst>
              <p:tags r:id="rId1"/>
            </p:custDataLst>
          </p:nvPr>
        </p:nvGraphicFramePr>
        <p:xfrm>
          <a:off x="1246505" y="3697605"/>
          <a:ext cx="8533130" cy="2605405"/>
        </p:xfrm>
        <a:graphic>
          <a:graphicData uri="http://schemas.openxmlformats.org/drawingml/2006/table">
            <a:tbl>
              <a:tblPr firstRow="1" bandRow="1">
                <a:tableStyleId>{5C22544A-7EE6-4342-B048-85BDC9FD1C3A}</a:tableStyleId>
              </a:tblPr>
              <a:tblGrid>
                <a:gridCol w="4266565">
                  <a:extLst>
                    <a:ext uri="{9D8B030D-6E8A-4147-A177-3AD203B41FA5}">
                      <a16:colId xmlns:a16="http://schemas.microsoft.com/office/drawing/2014/main" val="20000"/>
                    </a:ext>
                  </a:extLst>
                </a:gridCol>
                <a:gridCol w="4266565">
                  <a:extLst>
                    <a:ext uri="{9D8B030D-6E8A-4147-A177-3AD203B41FA5}">
                      <a16:colId xmlns:a16="http://schemas.microsoft.com/office/drawing/2014/main" val="20001"/>
                    </a:ext>
                  </a:extLst>
                </a:gridCol>
              </a:tblGrid>
              <a:tr h="365760">
                <a:tc>
                  <a:txBody>
                    <a:bodyPr/>
                    <a:lstStyle/>
                    <a:p>
                      <a:pPr algn="ctr">
                        <a:buNone/>
                      </a:pPr>
                      <a:r>
                        <a:rPr lang="zh-CN" altLang="en-US" sz="1800">
                          <a:sym typeface="+mn-ea"/>
                        </a:rPr>
                        <a:t>时间</a:t>
                      </a:r>
                      <a:endParaRPr lang="zh-CN" altLang="en-US">
                        <a:solidFill>
                          <a:srgbClr val="FFFFFF"/>
                        </a:solidFill>
                      </a:endParaRPr>
                    </a:p>
                  </a:txBody>
                  <a:tcPr>
                    <a:lnL>
                      <a:noFill/>
                    </a:lnL>
                    <a:lnR>
                      <a:noFill/>
                    </a:lnR>
                    <a:lnT>
                      <a:noFill/>
                    </a:lnT>
                    <a:lnB>
                      <a:noFill/>
                    </a:lnB>
                    <a:solidFill>
                      <a:srgbClr val="E34D4D"/>
                    </a:solidFill>
                  </a:tcPr>
                </a:tc>
                <a:tc>
                  <a:txBody>
                    <a:bodyPr/>
                    <a:lstStyle/>
                    <a:p>
                      <a:pPr algn="ctr">
                        <a:buNone/>
                      </a:pPr>
                      <a:r>
                        <a:rPr lang="zh-CN" altLang="en-US" sz="1800">
                          <a:sym typeface="+mn-ea"/>
                        </a:rPr>
                        <a:t>前端计划完成工作</a:t>
                      </a:r>
                      <a:endParaRPr lang="zh-CN" altLang="en-US">
                        <a:solidFill>
                          <a:srgbClr val="FFFFFF"/>
                        </a:solidFill>
                      </a:endParaRPr>
                    </a:p>
                  </a:txBody>
                  <a:tcPr>
                    <a:lnL>
                      <a:noFill/>
                    </a:lnL>
                    <a:lnR>
                      <a:noFill/>
                    </a:lnR>
                    <a:lnT>
                      <a:noFill/>
                    </a:lnT>
                    <a:lnB>
                      <a:noFill/>
                    </a:lnB>
                    <a:solidFill>
                      <a:srgbClr val="E67A4A"/>
                    </a:solidFill>
                  </a:tcPr>
                </a:tc>
                <a:extLst>
                  <a:ext uri="{0D108BD9-81ED-4DB2-BD59-A6C34878D82A}">
                    <a16:rowId xmlns:a16="http://schemas.microsoft.com/office/drawing/2014/main" val="10000"/>
                  </a:ext>
                </a:extLst>
              </a:tr>
              <a:tr h="618490">
                <a:tc>
                  <a:txBody>
                    <a:bodyPr/>
                    <a:lstStyle/>
                    <a:p>
                      <a:pPr algn="ctr">
                        <a:buNone/>
                      </a:pPr>
                      <a:r>
                        <a:rPr lang="zh-CN" altLang="en-US" sz="1800">
                          <a:sym typeface="+mn-ea"/>
                        </a:rPr>
                        <a:t>11.6</a:t>
                      </a:r>
                      <a:endParaRPr lang="zh-CN" altLang="en-US">
                        <a:solidFill>
                          <a:srgbClr val="404040"/>
                        </a:solidFill>
                      </a:endParaRPr>
                    </a:p>
                  </a:txBody>
                  <a:tcPr>
                    <a:lnL>
                      <a:noFill/>
                    </a:lnL>
                    <a:lnR w="12700">
                      <a:solidFill>
                        <a:srgbClr val="D9D9D9"/>
                      </a:solidFill>
                      <a:prstDash val="solid"/>
                    </a:lnR>
                    <a:lnT>
                      <a:noFill/>
                    </a:lnT>
                    <a:lnB>
                      <a:noFill/>
                    </a:lnB>
                    <a:solidFill>
                      <a:srgbClr val="FFFFFF"/>
                    </a:solidFill>
                  </a:tcPr>
                </a:tc>
                <a:tc>
                  <a:txBody>
                    <a:bodyPr/>
                    <a:lstStyle/>
                    <a:p>
                      <a:pPr algn="ctr">
                        <a:buNone/>
                      </a:pPr>
                      <a:r>
                        <a:rPr lang="en-US" altLang="zh-CN" sz="1800">
                          <a:sym typeface="+mn-ea"/>
                        </a:rPr>
                        <a:t>         </a:t>
                      </a:r>
                      <a:r>
                        <a:rPr lang="zh-CN" altLang="en-US" sz="1800">
                          <a:sym typeface="+mn-ea"/>
                        </a:rPr>
                        <a:t>完成用户注册登录界面，个人信息界面，以及热点资讯界面</a:t>
                      </a:r>
                      <a:endParaRPr lang="zh-CN" altLang="en-US">
                        <a:solidFill>
                          <a:srgbClr val="404040"/>
                        </a:solidFill>
                      </a:endParaRPr>
                    </a:p>
                  </a:txBody>
                  <a:tcPr>
                    <a:lnL w="12700">
                      <a:solidFill>
                        <a:srgbClr val="D9D9D9"/>
                      </a:solidFill>
                      <a:prstDash val="solid"/>
                    </a:lnL>
                    <a:lnR>
                      <a:noFill/>
                    </a:lnR>
                    <a:lnT>
                      <a:noFill/>
                    </a:lnT>
                    <a:lnB>
                      <a:noFill/>
                    </a:lnB>
                    <a:solidFill>
                      <a:srgbClr val="FFFFFF"/>
                    </a:solidFill>
                  </a:tcPr>
                </a:tc>
                <a:extLst>
                  <a:ext uri="{0D108BD9-81ED-4DB2-BD59-A6C34878D82A}">
                    <a16:rowId xmlns:a16="http://schemas.microsoft.com/office/drawing/2014/main" val="10001"/>
                  </a:ext>
                </a:extLst>
              </a:tr>
              <a:tr h="365760">
                <a:tc>
                  <a:txBody>
                    <a:bodyPr/>
                    <a:lstStyle/>
                    <a:p>
                      <a:pPr algn="ctr">
                        <a:buNone/>
                      </a:pPr>
                      <a:r>
                        <a:rPr lang="zh-CN" altLang="en-US" sz="1800">
                          <a:sym typeface="+mn-ea"/>
                        </a:rPr>
                        <a:t>11.7-11.8	</a:t>
                      </a:r>
                      <a:endParaRPr lang="zh-CN" altLang="en-US">
                        <a:solidFill>
                          <a:srgbClr val="404040"/>
                        </a:solidFill>
                      </a:endParaRPr>
                    </a:p>
                  </a:txBody>
                  <a:tcPr>
                    <a:lnL>
                      <a:noFill/>
                    </a:lnL>
                    <a:lnR w="12700">
                      <a:solidFill>
                        <a:srgbClr val="D9D9D9"/>
                      </a:solidFill>
                      <a:prstDash val="solid"/>
                    </a:lnR>
                    <a:lnT>
                      <a:noFill/>
                    </a:lnT>
                    <a:lnB>
                      <a:noFill/>
                    </a:lnB>
                    <a:solidFill>
                      <a:srgbClr val="F2F2F2"/>
                    </a:solidFill>
                  </a:tcPr>
                </a:tc>
                <a:tc>
                  <a:txBody>
                    <a:bodyPr/>
                    <a:lstStyle/>
                    <a:p>
                      <a:pPr algn="ctr">
                        <a:buNone/>
                      </a:pPr>
                      <a:r>
                        <a:rPr lang="zh-CN" altLang="en-US" sz="1800">
                          <a:sym typeface="+mn-ea"/>
                        </a:rPr>
                        <a:t>匹配界面，电脑猎场界面</a:t>
                      </a:r>
                      <a:endParaRPr lang="zh-CN" altLang="en-US">
                        <a:solidFill>
                          <a:srgbClr val="404040"/>
                        </a:solidFill>
                      </a:endParaRPr>
                    </a:p>
                  </a:txBody>
                  <a:tcPr>
                    <a:lnL w="12700">
                      <a:solidFill>
                        <a:srgbClr val="D9D9D9"/>
                      </a:solidFill>
                      <a:prstDash val="solid"/>
                    </a:lnL>
                    <a:lnR>
                      <a:noFill/>
                    </a:lnR>
                    <a:lnT>
                      <a:noFill/>
                    </a:lnT>
                    <a:lnB>
                      <a:noFill/>
                    </a:lnB>
                    <a:solidFill>
                      <a:srgbClr val="F2F2F2"/>
                    </a:solidFill>
                  </a:tcPr>
                </a:tc>
                <a:extLst>
                  <a:ext uri="{0D108BD9-81ED-4DB2-BD59-A6C34878D82A}">
                    <a16:rowId xmlns:a16="http://schemas.microsoft.com/office/drawing/2014/main" val="10002"/>
                  </a:ext>
                </a:extLst>
              </a:tr>
              <a:tr h="370840">
                <a:tc>
                  <a:txBody>
                    <a:bodyPr/>
                    <a:lstStyle/>
                    <a:p>
                      <a:pPr algn="ctr">
                        <a:buNone/>
                      </a:pPr>
                      <a:r>
                        <a:rPr lang="en-US" altLang="zh-CN" sz="1800">
                          <a:sym typeface="+mn-ea"/>
                        </a:rPr>
                        <a:t>11.9-</a:t>
                      </a:r>
                      <a:r>
                        <a:rPr lang="zh-CN" altLang="en-US" sz="1800">
                          <a:sym typeface="+mn-ea"/>
                        </a:rPr>
                        <a:t>11.10</a:t>
                      </a:r>
                      <a:endParaRPr lang="zh-CN" altLang="en-US">
                        <a:solidFill>
                          <a:srgbClr val="404040"/>
                        </a:solidFill>
                      </a:endParaRPr>
                    </a:p>
                  </a:txBody>
                  <a:tcPr>
                    <a:lnL>
                      <a:noFill/>
                    </a:lnL>
                    <a:lnR w="12700">
                      <a:solidFill>
                        <a:srgbClr val="D9D9D9"/>
                      </a:solidFill>
                      <a:prstDash val="solid"/>
                    </a:lnR>
                    <a:lnT>
                      <a:noFill/>
                    </a:lnT>
                    <a:lnB>
                      <a:noFill/>
                    </a:lnB>
                    <a:solidFill>
                      <a:srgbClr val="FFFFFF"/>
                    </a:solidFill>
                  </a:tcPr>
                </a:tc>
                <a:tc>
                  <a:txBody>
                    <a:bodyPr/>
                    <a:lstStyle/>
                    <a:p>
                      <a:pPr algn="ctr">
                        <a:buNone/>
                      </a:pPr>
                      <a:r>
                        <a:rPr lang="zh-CN" altLang="en-US" sz="1800">
                          <a:sym typeface="+mn-ea"/>
                        </a:rPr>
                        <a:t>论坛功能界面</a:t>
                      </a:r>
                      <a:endParaRPr lang="zh-CN" altLang="en-US">
                        <a:solidFill>
                          <a:srgbClr val="404040"/>
                        </a:solidFill>
                      </a:endParaRPr>
                    </a:p>
                  </a:txBody>
                  <a:tcPr>
                    <a:lnL w="12700">
                      <a:solidFill>
                        <a:srgbClr val="D9D9D9"/>
                      </a:solidFill>
                      <a:prstDash val="solid"/>
                    </a:lnL>
                    <a:lnR>
                      <a:noFill/>
                    </a:lnR>
                    <a:lnT>
                      <a:noFill/>
                    </a:lnT>
                    <a:lnB>
                      <a:noFill/>
                    </a:lnB>
                    <a:solidFill>
                      <a:srgbClr val="FFFFFF"/>
                    </a:solidFill>
                  </a:tcPr>
                </a:tc>
                <a:extLst>
                  <a:ext uri="{0D108BD9-81ED-4DB2-BD59-A6C34878D82A}">
                    <a16:rowId xmlns:a16="http://schemas.microsoft.com/office/drawing/2014/main" val="10003"/>
                  </a:ext>
                </a:extLst>
              </a:tr>
              <a:tr h="398145">
                <a:tc>
                  <a:txBody>
                    <a:bodyPr/>
                    <a:lstStyle/>
                    <a:p>
                      <a:pPr algn="ctr">
                        <a:buNone/>
                      </a:pPr>
                      <a:r>
                        <a:rPr lang="en-US" altLang="zh-CN" sz="1800">
                          <a:sym typeface="+mn-ea"/>
                        </a:rPr>
                        <a:t>1</a:t>
                      </a:r>
                      <a:r>
                        <a:rPr lang="zh-CN" altLang="en-US" sz="1800">
                          <a:sym typeface="+mn-ea"/>
                        </a:rPr>
                        <a:t>1.1</a:t>
                      </a:r>
                      <a:r>
                        <a:rPr lang="en-US" altLang="zh-CN" sz="1800">
                          <a:sym typeface="+mn-ea"/>
                        </a:rPr>
                        <a:t>1</a:t>
                      </a:r>
                      <a:endParaRPr lang="en-US" altLang="zh-CN" sz="1800">
                        <a:solidFill>
                          <a:srgbClr val="404040"/>
                        </a:solidFill>
                        <a:sym typeface="+mn-ea"/>
                      </a:endParaRPr>
                    </a:p>
                  </a:txBody>
                  <a:tcPr>
                    <a:lnL>
                      <a:noFill/>
                    </a:lnL>
                    <a:lnR w="12700">
                      <a:solidFill>
                        <a:srgbClr val="D9D9D9"/>
                      </a:solidFill>
                      <a:prstDash val="solid"/>
                    </a:lnR>
                    <a:lnT>
                      <a:noFill/>
                    </a:lnT>
                    <a:lnB>
                      <a:noFill/>
                    </a:lnB>
                    <a:solidFill>
                      <a:srgbClr val="F2F2F2"/>
                    </a:solidFill>
                  </a:tcPr>
                </a:tc>
                <a:tc>
                  <a:txBody>
                    <a:bodyPr/>
                    <a:lstStyle/>
                    <a:p>
                      <a:pPr algn="ctr">
                        <a:buNone/>
                      </a:pPr>
                      <a:r>
                        <a:rPr lang="zh-CN" altLang="en-US" sz="1800">
                          <a:sym typeface="+mn-ea"/>
                        </a:rPr>
                        <a:t>界面功能测试</a:t>
                      </a:r>
                      <a:endParaRPr lang="zh-CN" altLang="en-US">
                        <a:solidFill>
                          <a:srgbClr val="404040"/>
                        </a:solidFill>
                      </a:endParaRPr>
                    </a:p>
                  </a:txBody>
                  <a:tcPr>
                    <a:lnL w="12700">
                      <a:solidFill>
                        <a:srgbClr val="D9D9D9"/>
                      </a:solidFill>
                      <a:prstDash val="solid"/>
                    </a:lnL>
                    <a:lnR>
                      <a:noFill/>
                    </a:lnR>
                    <a:lnT>
                      <a:noFill/>
                    </a:lnT>
                    <a:lnB>
                      <a:noFill/>
                    </a:lnB>
                    <a:solidFill>
                      <a:srgbClr val="F2F2F2"/>
                    </a:solidFill>
                  </a:tcPr>
                </a:tc>
                <a:extLst>
                  <a:ext uri="{0D108BD9-81ED-4DB2-BD59-A6C34878D82A}">
                    <a16:rowId xmlns:a16="http://schemas.microsoft.com/office/drawing/2014/main" val="10004"/>
                  </a:ext>
                </a:extLst>
              </a:tr>
              <a:tr h="464820">
                <a:tc>
                  <a:txBody>
                    <a:bodyPr/>
                    <a:lstStyle/>
                    <a:p>
                      <a:pPr algn="ctr">
                        <a:buNone/>
                      </a:pPr>
                      <a:r>
                        <a:rPr lang="zh-CN" altLang="en-US" sz="1800">
                          <a:sym typeface="+mn-ea"/>
                        </a:rPr>
                        <a:t>11.12</a:t>
                      </a:r>
                      <a:endParaRPr lang="zh-CN" altLang="en-US">
                        <a:solidFill>
                          <a:srgbClr val="404040"/>
                        </a:solidFill>
                      </a:endParaRPr>
                    </a:p>
                  </a:txBody>
                  <a:tcPr>
                    <a:lnL>
                      <a:noFill/>
                    </a:lnL>
                    <a:lnR w="12700">
                      <a:solidFill>
                        <a:srgbClr val="D9D9D9"/>
                      </a:solidFill>
                      <a:prstDash val="solid"/>
                    </a:lnR>
                    <a:lnT>
                      <a:noFill/>
                    </a:lnT>
                    <a:lnB w="19050">
                      <a:solidFill>
                        <a:srgbClr val="595959"/>
                      </a:solidFill>
                      <a:prstDash val="solid"/>
                    </a:lnB>
                    <a:solidFill>
                      <a:srgbClr val="FFFFFF"/>
                    </a:solidFill>
                  </a:tcPr>
                </a:tc>
                <a:tc>
                  <a:txBody>
                    <a:bodyPr/>
                    <a:lstStyle/>
                    <a:p>
                      <a:pPr algn="ctr">
                        <a:buNone/>
                      </a:pPr>
                      <a:r>
                        <a:rPr lang="zh-CN" altLang="en-US" sz="1800">
                          <a:sym typeface="+mn-ea"/>
                        </a:rPr>
                        <a:t>项目功能测试</a:t>
                      </a:r>
                      <a:endParaRPr lang="zh-CN" altLang="en-US">
                        <a:solidFill>
                          <a:srgbClr val="404040"/>
                        </a:solidFill>
                      </a:endParaRPr>
                    </a:p>
                  </a:txBody>
                  <a:tcPr>
                    <a:lnL w="12700">
                      <a:solidFill>
                        <a:srgbClr val="D9D9D9"/>
                      </a:solidFill>
                      <a:prstDash val="solid"/>
                    </a:lnL>
                    <a:lnR>
                      <a:noFill/>
                    </a:lnR>
                    <a:lnT>
                      <a:noFill/>
                    </a:lnT>
                    <a:lnB w="19050">
                      <a:solidFill>
                        <a:srgbClr val="595959"/>
                      </a:solidFill>
                      <a:prstDash val="solid"/>
                    </a:lnB>
                    <a:solidFill>
                      <a:srgbClr val="FFFFFF"/>
                    </a:solidFill>
                  </a:tcPr>
                </a:tc>
                <a:extLst>
                  <a:ext uri="{0D108BD9-81ED-4DB2-BD59-A6C34878D82A}">
                    <a16:rowId xmlns:a16="http://schemas.microsoft.com/office/drawing/2014/main" val="10005"/>
                  </a:ext>
                </a:extLst>
              </a:tr>
            </a:tbl>
          </a:graphicData>
        </a:graphic>
      </p:graphicFrame>
      <p:graphicFrame>
        <p:nvGraphicFramePr>
          <p:cNvPr id="7" name="表格 6"/>
          <p:cNvGraphicFramePr/>
          <p:nvPr>
            <p:custDataLst>
              <p:tags r:id="rId2"/>
            </p:custDataLst>
          </p:nvPr>
        </p:nvGraphicFramePr>
        <p:xfrm>
          <a:off x="1240155" y="956310"/>
          <a:ext cx="8533130" cy="2291080"/>
        </p:xfrm>
        <a:graphic>
          <a:graphicData uri="http://schemas.openxmlformats.org/drawingml/2006/table">
            <a:tbl>
              <a:tblPr firstRow="1" bandRow="1">
                <a:tableStyleId>{5C22544A-7EE6-4342-B048-85BDC9FD1C3A}</a:tableStyleId>
              </a:tblPr>
              <a:tblGrid>
                <a:gridCol w="4266565">
                  <a:extLst>
                    <a:ext uri="{9D8B030D-6E8A-4147-A177-3AD203B41FA5}">
                      <a16:colId xmlns:a16="http://schemas.microsoft.com/office/drawing/2014/main" val="20000"/>
                    </a:ext>
                  </a:extLst>
                </a:gridCol>
                <a:gridCol w="4266565">
                  <a:extLst>
                    <a:ext uri="{9D8B030D-6E8A-4147-A177-3AD203B41FA5}">
                      <a16:colId xmlns:a16="http://schemas.microsoft.com/office/drawing/2014/main" val="20001"/>
                    </a:ext>
                  </a:extLst>
                </a:gridCol>
              </a:tblGrid>
              <a:tr h="365760">
                <a:tc>
                  <a:txBody>
                    <a:bodyPr/>
                    <a:lstStyle/>
                    <a:p>
                      <a:pPr algn="ctr">
                        <a:buNone/>
                      </a:pPr>
                      <a:r>
                        <a:rPr lang="zh-CN" altLang="en-US" sz="1800">
                          <a:sym typeface="+mn-ea"/>
                        </a:rPr>
                        <a:t>时间</a:t>
                      </a:r>
                      <a:endParaRPr lang="zh-CN" altLang="en-US">
                        <a:solidFill>
                          <a:srgbClr val="FFFFFF"/>
                        </a:solidFill>
                      </a:endParaRPr>
                    </a:p>
                  </a:txBody>
                  <a:tcPr>
                    <a:lnL>
                      <a:noFill/>
                    </a:lnL>
                    <a:lnR>
                      <a:noFill/>
                    </a:lnR>
                    <a:lnT>
                      <a:noFill/>
                    </a:lnT>
                    <a:lnB>
                      <a:noFill/>
                    </a:lnB>
                    <a:solidFill>
                      <a:srgbClr val="E34D4D"/>
                    </a:solidFill>
                  </a:tcPr>
                </a:tc>
                <a:tc>
                  <a:txBody>
                    <a:bodyPr/>
                    <a:lstStyle/>
                    <a:p>
                      <a:pPr algn="ctr">
                        <a:buNone/>
                      </a:pPr>
                      <a:r>
                        <a:rPr lang="zh-CN" altLang="en-US" sz="1800">
                          <a:sym typeface="+mn-ea"/>
                        </a:rPr>
                        <a:t>后端计划完成工作</a:t>
                      </a:r>
                      <a:endParaRPr lang="zh-CN" altLang="en-US">
                        <a:solidFill>
                          <a:srgbClr val="FFFFFF"/>
                        </a:solidFill>
                      </a:endParaRPr>
                    </a:p>
                  </a:txBody>
                  <a:tcPr>
                    <a:lnL>
                      <a:noFill/>
                    </a:lnL>
                    <a:lnR>
                      <a:noFill/>
                    </a:lnR>
                    <a:lnT>
                      <a:noFill/>
                    </a:lnT>
                    <a:lnB>
                      <a:noFill/>
                    </a:lnB>
                    <a:solidFill>
                      <a:srgbClr val="E67A4A"/>
                    </a:solidFill>
                  </a:tcPr>
                </a:tc>
                <a:extLst>
                  <a:ext uri="{0D108BD9-81ED-4DB2-BD59-A6C34878D82A}">
                    <a16:rowId xmlns:a16="http://schemas.microsoft.com/office/drawing/2014/main" val="10000"/>
                  </a:ext>
                </a:extLst>
              </a:tr>
              <a:tr h="357505">
                <a:tc>
                  <a:txBody>
                    <a:bodyPr/>
                    <a:lstStyle/>
                    <a:p>
                      <a:pPr algn="ctr">
                        <a:buNone/>
                      </a:pPr>
                      <a:r>
                        <a:rPr lang="zh-CN" altLang="en-US" sz="1800">
                          <a:sym typeface="+mn-ea"/>
                        </a:rPr>
                        <a:t>11.6</a:t>
                      </a:r>
                      <a:r>
                        <a:rPr lang="en-US" altLang="zh-CN" sz="1800">
                          <a:sym typeface="+mn-ea"/>
                        </a:rPr>
                        <a:t>-11.7</a:t>
                      </a:r>
                      <a:endParaRPr lang="en-US" altLang="zh-CN" sz="1800">
                        <a:solidFill>
                          <a:srgbClr val="404040"/>
                        </a:solidFill>
                        <a:sym typeface="+mn-ea"/>
                      </a:endParaRPr>
                    </a:p>
                  </a:txBody>
                  <a:tcPr>
                    <a:lnL>
                      <a:noFill/>
                    </a:lnL>
                    <a:lnR w="12700">
                      <a:solidFill>
                        <a:srgbClr val="D9D9D9"/>
                      </a:solidFill>
                      <a:prstDash val="solid"/>
                    </a:lnR>
                    <a:lnT>
                      <a:noFill/>
                    </a:lnT>
                    <a:lnB>
                      <a:noFill/>
                    </a:lnB>
                    <a:solidFill>
                      <a:srgbClr val="FFFFFF"/>
                    </a:solidFill>
                  </a:tcPr>
                </a:tc>
                <a:tc>
                  <a:txBody>
                    <a:bodyPr/>
                    <a:lstStyle/>
                    <a:p>
                      <a:pPr algn="ctr">
                        <a:buNone/>
                      </a:pPr>
                      <a:r>
                        <a:rPr lang="zh-CN" altLang="en-US" sz="1800">
                          <a:sym typeface="+mn-ea"/>
                        </a:rPr>
                        <a:t>搭建数据库，注册登录功能，个人信息</a:t>
                      </a:r>
                      <a:endParaRPr lang="zh-CN" altLang="en-US">
                        <a:solidFill>
                          <a:srgbClr val="404040"/>
                        </a:solidFill>
                      </a:endParaRPr>
                    </a:p>
                  </a:txBody>
                  <a:tcPr>
                    <a:lnL w="12700">
                      <a:solidFill>
                        <a:srgbClr val="D9D9D9"/>
                      </a:solidFill>
                      <a:prstDash val="solid"/>
                    </a:lnL>
                    <a:lnR>
                      <a:noFill/>
                    </a:lnR>
                    <a:lnT>
                      <a:noFill/>
                    </a:lnT>
                    <a:lnB>
                      <a:noFill/>
                    </a:lnB>
                    <a:solidFill>
                      <a:srgbClr val="FFFFFF"/>
                    </a:solidFill>
                  </a:tcPr>
                </a:tc>
                <a:extLst>
                  <a:ext uri="{0D108BD9-81ED-4DB2-BD59-A6C34878D82A}">
                    <a16:rowId xmlns:a16="http://schemas.microsoft.com/office/drawing/2014/main" val="10001"/>
                  </a:ext>
                </a:extLst>
              </a:tr>
              <a:tr h="365760">
                <a:tc>
                  <a:txBody>
                    <a:bodyPr/>
                    <a:lstStyle/>
                    <a:p>
                      <a:pPr algn="ctr">
                        <a:buNone/>
                      </a:pPr>
                      <a:r>
                        <a:rPr lang="zh-CN" altLang="en-US" sz="1800">
                          <a:sym typeface="+mn-ea"/>
                        </a:rPr>
                        <a:t>11.</a:t>
                      </a:r>
                      <a:r>
                        <a:rPr lang="en-US" altLang="zh-CN" sz="1800">
                          <a:sym typeface="+mn-ea"/>
                        </a:rPr>
                        <a:t>8</a:t>
                      </a:r>
                      <a:r>
                        <a:rPr lang="zh-CN" altLang="en-US" sz="1800">
                          <a:sym typeface="+mn-ea"/>
                        </a:rPr>
                        <a:t>-11.</a:t>
                      </a:r>
                      <a:r>
                        <a:rPr lang="en-US" altLang="zh-CN" sz="1800">
                          <a:sym typeface="+mn-ea"/>
                        </a:rPr>
                        <a:t>9</a:t>
                      </a:r>
                      <a:r>
                        <a:rPr lang="zh-CN" altLang="en-US" sz="1800">
                          <a:sym typeface="+mn-ea"/>
                        </a:rPr>
                        <a:t>	</a:t>
                      </a:r>
                      <a:endParaRPr lang="zh-CN" altLang="en-US">
                        <a:solidFill>
                          <a:srgbClr val="404040"/>
                        </a:solidFill>
                      </a:endParaRPr>
                    </a:p>
                  </a:txBody>
                  <a:tcPr>
                    <a:lnL>
                      <a:noFill/>
                    </a:lnL>
                    <a:lnR w="12700">
                      <a:solidFill>
                        <a:srgbClr val="D9D9D9"/>
                      </a:solidFill>
                      <a:prstDash val="solid"/>
                    </a:lnR>
                    <a:lnT>
                      <a:noFill/>
                    </a:lnT>
                    <a:lnB>
                      <a:noFill/>
                    </a:lnB>
                    <a:solidFill>
                      <a:srgbClr val="F2F2F2"/>
                    </a:solidFill>
                  </a:tcPr>
                </a:tc>
                <a:tc>
                  <a:txBody>
                    <a:bodyPr/>
                    <a:lstStyle/>
                    <a:p>
                      <a:pPr algn="ctr">
                        <a:buNone/>
                      </a:pPr>
                      <a:r>
                        <a:rPr lang="zh-CN" altLang="en-US" sz="1800">
                          <a:sym typeface="+mn-ea"/>
                        </a:rPr>
                        <a:t>关键字匹配，硬件匹配</a:t>
                      </a:r>
                      <a:endParaRPr lang="zh-CN" altLang="en-US">
                        <a:solidFill>
                          <a:srgbClr val="404040"/>
                        </a:solidFill>
                      </a:endParaRPr>
                    </a:p>
                  </a:txBody>
                  <a:tcPr>
                    <a:lnL w="12700">
                      <a:solidFill>
                        <a:srgbClr val="D9D9D9"/>
                      </a:solidFill>
                      <a:prstDash val="solid"/>
                    </a:lnL>
                    <a:lnR>
                      <a:noFill/>
                    </a:lnR>
                    <a:lnT>
                      <a:noFill/>
                    </a:lnT>
                    <a:lnB>
                      <a:noFill/>
                    </a:lnB>
                    <a:solidFill>
                      <a:srgbClr val="F2F2F2"/>
                    </a:solidFill>
                  </a:tcPr>
                </a:tc>
                <a:extLst>
                  <a:ext uri="{0D108BD9-81ED-4DB2-BD59-A6C34878D82A}">
                    <a16:rowId xmlns:a16="http://schemas.microsoft.com/office/drawing/2014/main" val="10002"/>
                  </a:ext>
                </a:extLst>
              </a:tr>
              <a:tr h="370840">
                <a:tc>
                  <a:txBody>
                    <a:bodyPr/>
                    <a:lstStyle/>
                    <a:p>
                      <a:pPr algn="ctr">
                        <a:buNone/>
                      </a:pPr>
                      <a:r>
                        <a:rPr lang="zh-CN" altLang="en-US" sz="1800">
                          <a:sym typeface="+mn-ea"/>
                        </a:rPr>
                        <a:t>11.10</a:t>
                      </a:r>
                      <a:endParaRPr lang="zh-CN" altLang="en-US">
                        <a:solidFill>
                          <a:srgbClr val="404040"/>
                        </a:solidFill>
                      </a:endParaRPr>
                    </a:p>
                  </a:txBody>
                  <a:tcPr>
                    <a:lnL>
                      <a:noFill/>
                    </a:lnL>
                    <a:lnR w="12700">
                      <a:solidFill>
                        <a:srgbClr val="D9D9D9"/>
                      </a:solidFill>
                      <a:prstDash val="solid"/>
                    </a:lnR>
                    <a:lnT>
                      <a:noFill/>
                    </a:lnT>
                    <a:lnB>
                      <a:noFill/>
                    </a:lnB>
                    <a:solidFill>
                      <a:srgbClr val="FFFFFF"/>
                    </a:solidFill>
                  </a:tcPr>
                </a:tc>
                <a:tc>
                  <a:txBody>
                    <a:bodyPr/>
                    <a:lstStyle/>
                    <a:p>
                      <a:pPr algn="ctr">
                        <a:buNone/>
                      </a:pPr>
                      <a:r>
                        <a:rPr lang="zh-CN" altLang="en-US" sz="1800">
                          <a:sym typeface="+mn-ea"/>
                        </a:rPr>
                        <a:t>主页推荐笔记本，搜索功能，论坛功能</a:t>
                      </a:r>
                      <a:endParaRPr lang="zh-CN" altLang="en-US">
                        <a:solidFill>
                          <a:srgbClr val="404040"/>
                        </a:solidFill>
                      </a:endParaRPr>
                    </a:p>
                  </a:txBody>
                  <a:tcPr>
                    <a:lnL w="12700">
                      <a:solidFill>
                        <a:srgbClr val="D9D9D9"/>
                      </a:solidFill>
                      <a:prstDash val="solid"/>
                    </a:lnL>
                    <a:lnR>
                      <a:noFill/>
                    </a:lnR>
                    <a:lnT>
                      <a:noFill/>
                    </a:lnT>
                    <a:lnB>
                      <a:noFill/>
                    </a:lnB>
                    <a:solidFill>
                      <a:srgbClr val="FFFFFF"/>
                    </a:solidFill>
                  </a:tcPr>
                </a:tc>
                <a:extLst>
                  <a:ext uri="{0D108BD9-81ED-4DB2-BD59-A6C34878D82A}">
                    <a16:rowId xmlns:a16="http://schemas.microsoft.com/office/drawing/2014/main" val="10003"/>
                  </a:ext>
                </a:extLst>
              </a:tr>
              <a:tr h="398145">
                <a:tc>
                  <a:txBody>
                    <a:bodyPr/>
                    <a:lstStyle/>
                    <a:p>
                      <a:pPr algn="ctr">
                        <a:buNone/>
                      </a:pPr>
                      <a:r>
                        <a:rPr lang="en-US" altLang="zh-CN" sz="1800">
                          <a:sym typeface="+mn-ea"/>
                        </a:rPr>
                        <a:t>1</a:t>
                      </a:r>
                      <a:r>
                        <a:rPr lang="zh-CN" altLang="en-US" sz="1800">
                          <a:sym typeface="+mn-ea"/>
                        </a:rPr>
                        <a:t>1.1</a:t>
                      </a:r>
                      <a:r>
                        <a:rPr lang="en-US" altLang="zh-CN" sz="1800">
                          <a:sym typeface="+mn-ea"/>
                        </a:rPr>
                        <a:t>1</a:t>
                      </a:r>
                      <a:endParaRPr lang="en-US" altLang="zh-CN" sz="1800">
                        <a:solidFill>
                          <a:srgbClr val="404040"/>
                        </a:solidFill>
                        <a:sym typeface="+mn-ea"/>
                      </a:endParaRPr>
                    </a:p>
                  </a:txBody>
                  <a:tcPr>
                    <a:lnL>
                      <a:noFill/>
                    </a:lnL>
                    <a:lnR w="12700">
                      <a:solidFill>
                        <a:srgbClr val="D9D9D9"/>
                      </a:solidFill>
                      <a:prstDash val="solid"/>
                    </a:lnR>
                    <a:lnT>
                      <a:noFill/>
                    </a:lnT>
                    <a:lnB>
                      <a:noFill/>
                    </a:lnB>
                    <a:solidFill>
                      <a:srgbClr val="F2F2F2"/>
                    </a:solidFill>
                  </a:tcPr>
                </a:tc>
                <a:tc>
                  <a:txBody>
                    <a:bodyPr/>
                    <a:lstStyle/>
                    <a:p>
                      <a:pPr algn="ctr">
                        <a:buNone/>
                      </a:pPr>
                      <a:r>
                        <a:rPr lang="zh-CN" altLang="en-US" sz="1800">
                          <a:sym typeface="+mn-ea"/>
                        </a:rPr>
                        <a:t>后端功能测试</a:t>
                      </a:r>
                      <a:endParaRPr lang="zh-CN" altLang="en-US">
                        <a:solidFill>
                          <a:srgbClr val="404040"/>
                        </a:solidFill>
                      </a:endParaRPr>
                    </a:p>
                  </a:txBody>
                  <a:tcPr>
                    <a:lnL w="12700">
                      <a:solidFill>
                        <a:srgbClr val="D9D9D9"/>
                      </a:solidFill>
                      <a:prstDash val="solid"/>
                    </a:lnL>
                    <a:lnR>
                      <a:noFill/>
                    </a:lnR>
                    <a:lnT>
                      <a:noFill/>
                    </a:lnT>
                    <a:lnB>
                      <a:noFill/>
                    </a:lnB>
                    <a:solidFill>
                      <a:srgbClr val="F2F2F2"/>
                    </a:solidFill>
                  </a:tcPr>
                </a:tc>
                <a:extLst>
                  <a:ext uri="{0D108BD9-81ED-4DB2-BD59-A6C34878D82A}">
                    <a16:rowId xmlns:a16="http://schemas.microsoft.com/office/drawing/2014/main" val="10004"/>
                  </a:ext>
                </a:extLst>
              </a:tr>
              <a:tr h="424815">
                <a:tc>
                  <a:txBody>
                    <a:bodyPr/>
                    <a:lstStyle/>
                    <a:p>
                      <a:pPr algn="ctr">
                        <a:buNone/>
                      </a:pPr>
                      <a:r>
                        <a:rPr lang="zh-CN" altLang="en-US" sz="1800">
                          <a:sym typeface="+mn-ea"/>
                        </a:rPr>
                        <a:t>11.12</a:t>
                      </a:r>
                      <a:endParaRPr lang="zh-CN" altLang="en-US">
                        <a:solidFill>
                          <a:srgbClr val="404040"/>
                        </a:solidFill>
                      </a:endParaRPr>
                    </a:p>
                  </a:txBody>
                  <a:tcPr>
                    <a:lnL>
                      <a:noFill/>
                    </a:lnL>
                    <a:lnR w="12700">
                      <a:solidFill>
                        <a:srgbClr val="D9D9D9"/>
                      </a:solidFill>
                      <a:prstDash val="solid"/>
                    </a:lnR>
                    <a:lnT>
                      <a:noFill/>
                    </a:lnT>
                    <a:lnB w="19050">
                      <a:solidFill>
                        <a:srgbClr val="595959"/>
                      </a:solidFill>
                      <a:prstDash val="solid"/>
                    </a:lnB>
                    <a:solidFill>
                      <a:srgbClr val="FFFFFF"/>
                    </a:solidFill>
                  </a:tcPr>
                </a:tc>
                <a:tc>
                  <a:txBody>
                    <a:bodyPr/>
                    <a:lstStyle/>
                    <a:p>
                      <a:pPr algn="ctr">
                        <a:buNone/>
                      </a:pPr>
                      <a:r>
                        <a:rPr lang="zh-CN" altLang="en-US" sz="1800">
                          <a:sym typeface="+mn-ea"/>
                        </a:rPr>
                        <a:t>项目功能测试</a:t>
                      </a:r>
                      <a:endParaRPr lang="zh-CN" altLang="en-US">
                        <a:solidFill>
                          <a:srgbClr val="404040"/>
                        </a:solidFill>
                      </a:endParaRPr>
                    </a:p>
                  </a:txBody>
                  <a:tcPr>
                    <a:lnL w="12700">
                      <a:solidFill>
                        <a:srgbClr val="D9D9D9"/>
                      </a:solidFill>
                      <a:prstDash val="solid"/>
                    </a:lnL>
                    <a:lnR>
                      <a:noFill/>
                    </a:lnR>
                    <a:lnT>
                      <a:noFill/>
                    </a:lnT>
                    <a:lnB w="19050">
                      <a:solidFill>
                        <a:srgbClr val="595959"/>
                      </a:solidFill>
                      <a:prstDash val="solid"/>
                    </a:lnB>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transition advTm="5335">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31687" y="5625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a:solidFill>
                  <a:schemeClr val="tx1">
                    <a:lumMod val="65000"/>
                    <a:lumOff val="35000"/>
                  </a:schemeClr>
                </a:solidFill>
                <a:latin typeface="微软雅黑" panose="020B0503020204020204" charset="-122"/>
                <a:ea typeface="微软雅黑" panose="020B0503020204020204" charset="-122"/>
              </a:rPr>
              <a:t>项目的实际进度曲线</a:t>
            </a:r>
          </a:p>
        </p:txBody>
      </p:sp>
      <p:pic>
        <p:nvPicPr>
          <p:cNvPr id="17" name="图片 16"/>
          <p:cNvPicPr>
            <a:picLocks noChangeAspect="1"/>
          </p:cNvPicPr>
          <p:nvPr/>
        </p:nvPicPr>
        <p:blipFill>
          <a:blip r:embed="rId3"/>
          <a:stretch>
            <a:fillRect/>
          </a:stretch>
        </p:blipFill>
        <p:spPr>
          <a:xfrm>
            <a:off x="224790" y="1431925"/>
            <a:ext cx="5536565" cy="3534410"/>
          </a:xfrm>
          <a:prstGeom prst="rect">
            <a:avLst/>
          </a:prstGeom>
        </p:spPr>
      </p:pic>
      <p:sp>
        <p:nvSpPr>
          <p:cNvPr id="18" name="文本框 17"/>
          <p:cNvSpPr txBox="1"/>
          <p:nvPr/>
        </p:nvSpPr>
        <p:spPr>
          <a:xfrm>
            <a:off x="1377950" y="919480"/>
            <a:ext cx="3229610" cy="398780"/>
          </a:xfrm>
          <a:prstGeom prst="rect">
            <a:avLst/>
          </a:prstGeom>
          <a:noFill/>
        </p:spPr>
        <p:txBody>
          <a:bodyPr wrap="square" rtlCol="0">
            <a:spAutoFit/>
          </a:bodyPr>
          <a:lstStyle/>
          <a:p>
            <a:r>
              <a:rPr lang="en-US" altLang="zh-CN" sz="2000" b="1">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任务总量变化线</a:t>
            </a:r>
          </a:p>
        </p:txBody>
      </p:sp>
      <p:sp>
        <p:nvSpPr>
          <p:cNvPr id="19" name="文本框 18"/>
          <p:cNvSpPr txBox="1"/>
          <p:nvPr/>
        </p:nvSpPr>
        <p:spPr>
          <a:xfrm>
            <a:off x="6824345" y="614680"/>
            <a:ext cx="3910965" cy="706755"/>
          </a:xfrm>
          <a:prstGeom prst="rect">
            <a:avLst/>
          </a:prstGeom>
          <a:noFill/>
        </p:spPr>
        <p:txBody>
          <a:bodyPr wrap="square" rtlCol="0" anchor="t">
            <a:spAutoFit/>
          </a:bodyPr>
          <a:lstStyle/>
          <a:p>
            <a:r>
              <a:rPr lang="en-US" altLang="zh-CN" sz="2000" b="1">
                <a:latin typeface="微软雅黑" panose="020B0503020204020204" charset="-122"/>
                <a:ea typeface="微软雅黑" panose="020B0503020204020204" charset="-122"/>
                <a:cs typeface="微软雅黑" panose="020B0503020204020204" charset="-122"/>
              </a:rPr>
              <a:t>--</a:t>
            </a:r>
            <a:r>
              <a:rPr lang="zh-CN" altLang="en-US" sz="2000">
                <a:latin typeface="微软雅黑" panose="020B0503020204020204" charset="-122"/>
                <a:ea typeface="微软雅黑" panose="020B0503020204020204" charset="-122"/>
                <a:cs typeface="微软雅黑" panose="020B0503020204020204" charset="-122"/>
              </a:rPr>
              <a:t>项目预期的任务量,目前已经花的时间,剩余时间</a:t>
            </a:r>
          </a:p>
        </p:txBody>
      </p:sp>
      <p:pic>
        <p:nvPicPr>
          <p:cNvPr id="21" name="图片 20"/>
          <p:cNvPicPr>
            <a:picLocks noChangeAspect="1"/>
          </p:cNvPicPr>
          <p:nvPr/>
        </p:nvPicPr>
        <p:blipFill>
          <a:blip r:embed="rId4"/>
          <a:stretch>
            <a:fillRect/>
          </a:stretch>
        </p:blipFill>
        <p:spPr>
          <a:xfrm>
            <a:off x="6021705" y="1431925"/>
            <a:ext cx="5868670" cy="3535045"/>
          </a:xfrm>
          <a:prstGeom prst="rect">
            <a:avLst/>
          </a:prstGeom>
        </p:spPr>
      </p:pic>
      <p:graphicFrame>
        <p:nvGraphicFramePr>
          <p:cNvPr id="22" name="表格 21"/>
          <p:cNvGraphicFramePr/>
          <p:nvPr>
            <p:custDataLst>
              <p:tags r:id="rId1"/>
            </p:custDataLst>
          </p:nvPr>
        </p:nvGraphicFramePr>
        <p:xfrm>
          <a:off x="6542405" y="5344160"/>
          <a:ext cx="4644390" cy="731520"/>
        </p:xfrm>
        <a:graphic>
          <a:graphicData uri="http://schemas.openxmlformats.org/drawingml/2006/table">
            <a:tbl>
              <a:tblPr firstRow="1" bandRow="1">
                <a:tableStyleId>{5C22544A-7EE6-4342-B048-85BDC9FD1C3A}</a:tableStyleId>
              </a:tblPr>
              <a:tblGrid>
                <a:gridCol w="2517140">
                  <a:extLst>
                    <a:ext uri="{9D8B030D-6E8A-4147-A177-3AD203B41FA5}">
                      <a16:colId xmlns:a16="http://schemas.microsoft.com/office/drawing/2014/main" val="20000"/>
                    </a:ext>
                  </a:extLst>
                </a:gridCol>
                <a:gridCol w="2127250">
                  <a:extLst>
                    <a:ext uri="{9D8B030D-6E8A-4147-A177-3AD203B41FA5}">
                      <a16:colId xmlns:a16="http://schemas.microsoft.com/office/drawing/2014/main" val="20001"/>
                    </a:ext>
                  </a:extLst>
                </a:gridCol>
              </a:tblGrid>
              <a:tr h="365760">
                <a:tc>
                  <a:txBody>
                    <a:bodyPr/>
                    <a:lstStyle/>
                    <a:p>
                      <a:pPr algn="ctr">
                        <a:buNone/>
                      </a:pPr>
                      <a:r>
                        <a:rPr lang="zh-CN" altLang="en-US">
                          <a:solidFill>
                            <a:srgbClr val="FFFFFF"/>
                          </a:solidFill>
                        </a:rPr>
                        <a:t>预期任务量</a:t>
                      </a:r>
                      <a:r>
                        <a:rPr lang="en-US" altLang="zh-CN">
                          <a:solidFill>
                            <a:srgbClr val="FFFFFF"/>
                          </a:solidFill>
                        </a:rPr>
                        <a:t>/h</a:t>
                      </a:r>
                    </a:p>
                  </a:txBody>
                  <a:tcPr>
                    <a:lnL>
                      <a:noFill/>
                    </a:lnL>
                    <a:lnR>
                      <a:noFill/>
                    </a:lnR>
                    <a:lnT>
                      <a:noFill/>
                    </a:lnT>
                    <a:lnB>
                      <a:noFill/>
                    </a:lnB>
                    <a:solidFill>
                      <a:srgbClr val="E34D4D"/>
                    </a:solidFill>
                  </a:tcPr>
                </a:tc>
                <a:tc>
                  <a:txBody>
                    <a:bodyPr/>
                    <a:lstStyle/>
                    <a:p>
                      <a:pPr algn="ctr">
                        <a:buNone/>
                      </a:pPr>
                      <a:r>
                        <a:rPr lang="zh-CN" altLang="en-US">
                          <a:solidFill>
                            <a:srgbClr val="FFFFFF"/>
                          </a:solidFill>
                        </a:rPr>
                        <a:t>已经花费的时间</a:t>
                      </a:r>
                    </a:p>
                  </a:txBody>
                  <a:tcPr>
                    <a:lnL>
                      <a:noFill/>
                    </a:lnL>
                    <a:lnR>
                      <a:noFill/>
                    </a:lnR>
                    <a:lnT>
                      <a:noFill/>
                    </a:lnT>
                    <a:lnB>
                      <a:noFill/>
                    </a:lnB>
                    <a:solidFill>
                      <a:srgbClr val="E67A4A"/>
                    </a:solidFill>
                  </a:tcPr>
                </a:tc>
                <a:extLst>
                  <a:ext uri="{0D108BD9-81ED-4DB2-BD59-A6C34878D82A}">
                    <a16:rowId xmlns:a16="http://schemas.microsoft.com/office/drawing/2014/main" val="10000"/>
                  </a:ext>
                </a:extLst>
              </a:tr>
              <a:tr h="357505">
                <a:tc>
                  <a:txBody>
                    <a:bodyPr/>
                    <a:lstStyle/>
                    <a:p>
                      <a:pPr algn="ctr">
                        <a:buNone/>
                      </a:pPr>
                      <a:r>
                        <a:rPr lang="en-US" altLang="zh-CN" sz="1800">
                          <a:solidFill>
                            <a:srgbClr val="404040"/>
                          </a:solidFill>
                          <a:sym typeface="+mn-ea"/>
                        </a:rPr>
                        <a:t>73</a:t>
                      </a:r>
                    </a:p>
                  </a:txBody>
                  <a:tcPr>
                    <a:lnL>
                      <a:noFill/>
                    </a:lnL>
                    <a:lnR w="12700">
                      <a:solidFill>
                        <a:srgbClr val="D9D9D9"/>
                      </a:solidFill>
                      <a:prstDash val="solid"/>
                    </a:lnR>
                    <a:lnT>
                      <a:noFill/>
                    </a:lnT>
                    <a:lnB>
                      <a:noFill/>
                    </a:lnB>
                    <a:solidFill>
                      <a:srgbClr val="FFFFFF"/>
                    </a:solidFill>
                  </a:tcPr>
                </a:tc>
                <a:tc>
                  <a:txBody>
                    <a:bodyPr/>
                    <a:lstStyle/>
                    <a:p>
                      <a:pPr algn="ctr">
                        <a:buNone/>
                      </a:pPr>
                      <a:r>
                        <a:rPr lang="en-US" altLang="zh-CN">
                          <a:solidFill>
                            <a:srgbClr val="404040"/>
                          </a:solidFill>
                        </a:rPr>
                        <a:t>73</a:t>
                      </a:r>
                    </a:p>
                  </a:txBody>
                  <a:tcPr>
                    <a:lnL w="12700">
                      <a:solidFill>
                        <a:srgbClr val="D9D9D9"/>
                      </a:solidFill>
                      <a:prstDash val="solid"/>
                    </a:lnL>
                    <a:lnR>
                      <a:noFill/>
                    </a:lnR>
                    <a:lnT>
                      <a:noFill/>
                    </a:lnT>
                    <a:lnB>
                      <a:noFill/>
                    </a:lnB>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transition advTm="1310">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31687" y="5625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a:solidFill>
                  <a:schemeClr val="tx1">
                    <a:lumMod val="65000"/>
                    <a:lumOff val="35000"/>
                  </a:schemeClr>
                </a:solidFill>
                <a:latin typeface="微软雅黑" panose="020B0503020204020204" charset="-122"/>
                <a:ea typeface="微软雅黑" panose="020B0503020204020204" charset="-122"/>
              </a:rPr>
              <a:t>项目燃尽图</a:t>
            </a:r>
          </a:p>
        </p:txBody>
      </p:sp>
      <p:sp>
        <p:nvSpPr>
          <p:cNvPr id="2" name="文本框 1"/>
          <p:cNvSpPr txBox="1"/>
          <p:nvPr/>
        </p:nvSpPr>
        <p:spPr>
          <a:xfrm>
            <a:off x="3990340" y="703580"/>
            <a:ext cx="3229610" cy="398780"/>
          </a:xfrm>
          <a:prstGeom prst="rect">
            <a:avLst/>
          </a:prstGeom>
          <a:noFill/>
        </p:spPr>
        <p:txBody>
          <a:bodyPr wrap="square" rtlCol="0">
            <a:spAutoFit/>
          </a:bodyPr>
          <a:lstStyle/>
          <a:p>
            <a:r>
              <a:rPr lang="en-US" altLang="zh-CN" sz="2000" b="1">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以任务量为单位</a:t>
            </a:r>
          </a:p>
        </p:txBody>
      </p:sp>
      <p:pic>
        <p:nvPicPr>
          <p:cNvPr id="4" name="图片 3"/>
          <p:cNvPicPr>
            <a:picLocks noChangeAspect="1"/>
          </p:cNvPicPr>
          <p:nvPr/>
        </p:nvPicPr>
        <p:blipFill>
          <a:blip r:embed="rId2"/>
          <a:stretch>
            <a:fillRect/>
          </a:stretch>
        </p:blipFill>
        <p:spPr>
          <a:xfrm>
            <a:off x="683260" y="1277620"/>
            <a:ext cx="10119995" cy="5184140"/>
          </a:xfrm>
          <a:prstGeom prst="rect">
            <a:avLst/>
          </a:prstGeom>
        </p:spPr>
      </p:pic>
    </p:spTree>
  </p:cSld>
  <p:clrMapOvr>
    <a:masterClrMapping/>
  </p:clrMapOvr>
  <p:transition advTm="6038">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5715" y="127635"/>
            <a:ext cx="367030" cy="388620"/>
          </a:xfrm>
          <a:prstGeom prst="rect">
            <a:avLst/>
          </a:prstGeom>
          <a:gradFill>
            <a:gsLst>
              <a:gs pos="0">
                <a:srgbClr val="012D86"/>
              </a:gs>
              <a:gs pos="100000">
                <a:srgbClr val="0E2557"/>
              </a:gs>
            </a:gsLst>
            <a:lin ang="5400000" scaled="0"/>
          </a:gra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79" name="矩形 78"/>
          <p:cNvSpPr/>
          <p:nvPr/>
        </p:nvSpPr>
        <p:spPr>
          <a:xfrm>
            <a:off x="403860" y="127635"/>
            <a:ext cx="76200" cy="387985"/>
          </a:xfrm>
          <a:prstGeom prst="rect">
            <a:avLst/>
          </a:prstGeom>
          <a:solidFill>
            <a:srgbClr val="0070C0"/>
          </a:solidFill>
          <a:ln w="9525" cap="flat" cmpd="sng" algn="ctr">
            <a:noFill/>
            <a:prstDash val="solid"/>
          </a:ln>
          <a:effectLst/>
        </p:spPr>
        <p:txBody>
          <a:bodyPr rtlCol="0" anchor="ctr"/>
          <a:lstStyle/>
          <a:p>
            <a:pPr marL="0" marR="0" lvl="0" indent="0" algn="ctr" defTabSz="1285240" eaLnBrk="1" fontAlgn="auto" latinLnBrk="0" hangingPunct="1">
              <a:lnSpc>
                <a:spcPct val="100000"/>
              </a:lnSpc>
              <a:spcBef>
                <a:spcPts val="0"/>
              </a:spcBef>
              <a:spcAft>
                <a:spcPts val="0"/>
              </a:spcAft>
              <a:buClrTx/>
              <a:buSzTx/>
              <a:buFontTx/>
              <a:buNone/>
              <a:defRPr/>
            </a:pPr>
            <a:endParaRPr kumimoji="1" lang="zh-CN" altLang="en-US" sz="1600" b="0" i="0" u="none" strike="noStrike" kern="0" cap="none" spc="0" normalizeH="0" baseline="0" noProof="0">
              <a:ln>
                <a:noFill/>
              </a:ln>
              <a:solidFill>
                <a:srgbClr val="397E9E"/>
              </a:solidFill>
              <a:effectLst/>
              <a:uLnTx/>
              <a:uFillTx/>
              <a:latin typeface="Century Gothic" panose="020B0502020202020204"/>
              <a:ea typeface="微软雅黑" panose="020B0503020204020204" charset="-122"/>
            </a:endParaRPr>
          </a:p>
        </p:txBody>
      </p:sp>
      <p:sp>
        <p:nvSpPr>
          <p:cNvPr id="80" name="文本占位符 3"/>
          <p:cNvSpPr txBox="1"/>
          <p:nvPr/>
        </p:nvSpPr>
        <p:spPr>
          <a:xfrm>
            <a:off x="431687" y="56254"/>
            <a:ext cx="2981607" cy="558075"/>
          </a:xfrm>
          <a:prstGeom prst="rect">
            <a:avLst/>
          </a:prstGeom>
        </p:spPr>
        <p:txBody>
          <a:bodyPr anchor="ctr"/>
          <a:lstStyle>
            <a:lvl1pPr marL="0" indent="0" algn="l" defTabSz="963930" rtl="0" eaLnBrk="1" latinLnBrk="0" hangingPunct="1">
              <a:lnSpc>
                <a:spcPct val="90000"/>
              </a:lnSpc>
              <a:spcBef>
                <a:spcPts val="1055"/>
              </a:spcBef>
              <a:buFont typeface="Arial" panose="020B0604020202020204" pitchFamily="34" charset="0"/>
              <a:buNone/>
              <a:defRPr sz="2955" b="1"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algn="l">
              <a:lnSpc>
                <a:spcPct val="100000"/>
              </a:lnSpc>
            </a:pPr>
            <a:r>
              <a:rPr kumimoji="1" lang="zh-CN" altLang="en-US" sz="2000" b="0" dirty="0">
                <a:solidFill>
                  <a:schemeClr val="tx1">
                    <a:lumMod val="65000"/>
                    <a:lumOff val="35000"/>
                  </a:schemeClr>
                </a:solidFill>
                <a:latin typeface="微软雅黑" panose="020B0503020204020204" charset="-122"/>
                <a:ea typeface="微软雅黑" panose="020B0503020204020204" charset="-122"/>
                <a:sym typeface="+mn-ea"/>
              </a:rPr>
              <a:t>项目燃尽图</a:t>
            </a:r>
            <a:endParaRPr kumimoji="1" lang="zh-CN" altLang="en-US" sz="2000" b="0" dirty="0">
              <a:solidFill>
                <a:schemeClr val="tx1">
                  <a:lumMod val="65000"/>
                  <a:lumOff val="35000"/>
                </a:schemeClr>
              </a:solidFill>
              <a:latin typeface="微软雅黑" panose="020B0503020204020204" charset="-122"/>
              <a:ea typeface="微软雅黑" panose="020B0503020204020204" charset="-122"/>
            </a:endParaRPr>
          </a:p>
        </p:txBody>
      </p:sp>
      <p:sp>
        <p:nvSpPr>
          <p:cNvPr id="34" name="文本框 33"/>
          <p:cNvSpPr txBox="1"/>
          <p:nvPr/>
        </p:nvSpPr>
        <p:spPr>
          <a:xfrm>
            <a:off x="4126865" y="614680"/>
            <a:ext cx="3229610" cy="398780"/>
          </a:xfrm>
          <a:prstGeom prst="rect">
            <a:avLst/>
          </a:prstGeom>
          <a:noFill/>
        </p:spPr>
        <p:txBody>
          <a:bodyPr wrap="square" rtlCol="0">
            <a:spAutoFit/>
          </a:bodyPr>
          <a:lstStyle/>
          <a:p>
            <a:r>
              <a:rPr lang="en-US" altLang="zh-CN" sz="2000" b="1">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以时间为单位</a:t>
            </a:r>
          </a:p>
        </p:txBody>
      </p:sp>
      <p:pic>
        <p:nvPicPr>
          <p:cNvPr id="35" name="图片 34"/>
          <p:cNvPicPr>
            <a:picLocks noChangeAspect="1"/>
          </p:cNvPicPr>
          <p:nvPr/>
        </p:nvPicPr>
        <p:blipFill>
          <a:blip r:embed="rId2"/>
          <a:stretch>
            <a:fillRect/>
          </a:stretch>
        </p:blipFill>
        <p:spPr>
          <a:xfrm>
            <a:off x="861060" y="1250315"/>
            <a:ext cx="9998710" cy="5165725"/>
          </a:xfrm>
          <a:prstGeom prst="rect">
            <a:avLst/>
          </a:prstGeom>
        </p:spPr>
      </p:pic>
    </p:spTree>
  </p:cSld>
  <p:clrMapOvr>
    <a:masterClrMapping/>
  </p:clrMapOvr>
  <p:transition advTm="6458">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354902" y="1593655"/>
            <a:ext cx="2812747" cy="2101740"/>
          </a:xfrm>
          <a:prstGeom prst="triangle">
            <a:avLst/>
          </a:pr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3912604" y="2883812"/>
            <a:ext cx="4450080" cy="829945"/>
          </a:xfrm>
          <a:prstGeom prst="rect">
            <a:avLst/>
          </a:prstGeom>
          <a:noFill/>
        </p:spPr>
        <p:txBody>
          <a:bodyPr wrap="none" rtlCol="0">
            <a:spAutoFit/>
          </a:bodyPr>
          <a:lstStyle/>
          <a:p>
            <a:pPr algn="l"/>
            <a:r>
              <a:rPr lang="zh-CN" altLang="en-US" sz="4800" dirty="0">
                <a:solidFill>
                  <a:schemeClr val="tx1">
                    <a:lumMod val="75000"/>
                    <a:lumOff val="25000"/>
                  </a:schemeClr>
                </a:solidFill>
                <a:latin typeface="微软雅黑" panose="020B0503020204020204" charset="-122"/>
                <a:ea typeface="微软雅黑" panose="020B0503020204020204" charset="-122"/>
              </a:rPr>
              <a:t>项目的实际架构</a:t>
            </a:r>
          </a:p>
        </p:txBody>
      </p:sp>
      <p:sp>
        <p:nvSpPr>
          <p:cNvPr id="6" name="等腰三角形 5"/>
          <p:cNvSpPr/>
          <p:nvPr/>
        </p:nvSpPr>
        <p:spPr>
          <a:xfrm rot="16200000" flipH="1">
            <a:off x="10384747" y="2655849"/>
            <a:ext cx="2069408" cy="1546303"/>
          </a:xfrm>
          <a:prstGeom prst="triangle">
            <a:avLst/>
          </a:prstGeom>
          <a:solidFill>
            <a:schemeClr val="accent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等腰三角形 6"/>
          <p:cNvSpPr/>
          <p:nvPr/>
        </p:nvSpPr>
        <p:spPr>
          <a:xfrm rot="5400000">
            <a:off x="-436508" y="2327919"/>
            <a:ext cx="3458403" cy="2584187"/>
          </a:xfrm>
          <a:prstGeom prst="triangle">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nvSpPr>
        <p:spPr>
          <a:xfrm>
            <a:off x="47928" y="2883669"/>
            <a:ext cx="1612900" cy="1568450"/>
          </a:xfrm>
          <a:prstGeom prst="rect">
            <a:avLst/>
          </a:prstGeom>
          <a:noFill/>
        </p:spPr>
        <p:txBody>
          <a:bodyPr wrap="none" rtlCol="0">
            <a:spAutoFit/>
          </a:bodyPr>
          <a:lstStyle/>
          <a:p>
            <a:r>
              <a:rPr lang="en-US" altLang="zh-CN" sz="9600" dirty="0">
                <a:solidFill>
                  <a:schemeClr val="bg1"/>
                </a:solidFill>
                <a:latin typeface="微软雅黑" panose="020B0503020204020204" charset="-122"/>
                <a:ea typeface="微软雅黑" panose="020B0503020204020204" charset="-122"/>
              </a:rPr>
              <a:t>02</a:t>
            </a:r>
            <a:endParaRPr lang="zh-CN" altLang="en-US" sz="9600" dirty="0">
              <a:solidFill>
                <a:schemeClr val="bg1"/>
              </a:solidFill>
              <a:latin typeface="微软雅黑" panose="020B0503020204020204" charset="-122"/>
              <a:ea typeface="微软雅黑" panose="020B0503020204020204" charset="-122"/>
            </a:endParaRPr>
          </a:p>
        </p:txBody>
      </p:sp>
    </p:spTree>
  </p:cSld>
  <p:clrMapOvr>
    <a:masterClrMapping/>
  </p:clrMapOvr>
  <p:transition advTm="1731">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par>
                          <p:cTn id="25" fill="hold">
                            <p:stCondLst>
                              <p:cond delay="500"/>
                            </p:stCondLst>
                            <p:childTnLst>
                              <p:par>
                                <p:cTn id="26" presetID="2" presetClass="entr" presetSubtype="8"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0-#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6" grpId="0" bldLvl="0" animBg="1"/>
      <p:bldP spid="7" grpId="0" bldLvl="0" animBg="1"/>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f8ef023d-ca77-4f47-ae71-814c7219b6b9}"/>
  <p:tag name="TABLE_SKINIDX" val="1"/>
  <p:tag name="TABLE_ENCOLOR" val="#F38636"/>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c8842412-fab0-437c-bd87-9aac9bc3c5cc}"/>
  <p:tag name="TABLE_SKINIDX" val="3"/>
  <p:tag name="TABLE_ENCOLOR" val="#FFFFFF"/>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eb305246-711b-451c-9fba-f2e80a92e5ca}"/>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7eba7786-bb9c-4a0f-accb-1701a4bd8749}"/>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46c521d1-896f-48ec-a95c-d87cd2a0e1e9}"/>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46c521d1-896f-48ec-a95c-d87cd2a0e1e9}"/>
</p:tagLst>
</file>

<file path=ppt/theme/theme1.xml><?xml version="1.0" encoding="utf-8"?>
<a:theme xmlns:a="http://schemas.openxmlformats.org/drawingml/2006/main" name="第一PPT，www.1ppt.com">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1693</Words>
  <Application>Microsoft Office PowerPoint</Application>
  <PresentationFormat>宽屏</PresentationFormat>
  <Paragraphs>228</Paragraphs>
  <Slides>33</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33</vt:i4>
      </vt:variant>
    </vt:vector>
  </HeadingPairs>
  <TitlesOfParts>
    <vt:vector size="46" baseType="lpstr">
      <vt:lpstr>LilyUPC</vt:lpstr>
      <vt:lpstr>宋体</vt:lpstr>
      <vt:lpstr>微软雅黑</vt:lpstr>
      <vt:lpstr>幼圆</vt:lpstr>
      <vt:lpstr>Agency FB</vt:lpstr>
      <vt:lpstr>Arial</vt:lpstr>
      <vt:lpstr>Calibri</vt:lpstr>
      <vt:lpstr>Calibri Light</vt:lpstr>
      <vt:lpstr>Century Gothic</vt:lpstr>
      <vt:lpstr>Impact</vt:lpstr>
      <vt:lpstr>Segoe UI Semilight</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dc:title>
  <dc:creator>第一PPT</dc:creator>
  <cp:keywords>www.1ppt.com</cp:keywords>
  <dc:description>www.1ppt.com</dc:description>
  <cp:lastModifiedBy>1781610742@qq.com</cp:lastModifiedBy>
  <cp:revision>16</cp:revision>
  <dcterms:created xsi:type="dcterms:W3CDTF">2017-05-27T04:45:00Z</dcterms:created>
  <dcterms:modified xsi:type="dcterms:W3CDTF">2019-11-15T14:58:18Z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